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65"/>
  </p:notesMasterIdLst>
  <p:handoutMasterIdLst>
    <p:handoutMasterId r:id="rId66"/>
  </p:handoutMasterIdLst>
  <p:sldIdLst>
    <p:sldId id="256" r:id="rId5"/>
    <p:sldId id="258" r:id="rId6"/>
    <p:sldId id="257" r:id="rId7"/>
    <p:sldId id="259" r:id="rId8"/>
    <p:sldId id="318" r:id="rId9"/>
    <p:sldId id="260" r:id="rId10"/>
    <p:sldId id="622" r:id="rId11"/>
    <p:sldId id="623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1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494" r:id="rId33"/>
    <p:sldId id="495" r:id="rId34"/>
    <p:sldId id="505" r:id="rId35"/>
    <p:sldId id="281" r:id="rId36"/>
    <p:sldId id="282" r:id="rId37"/>
    <p:sldId id="283" r:id="rId38"/>
    <p:sldId id="285" r:id="rId39"/>
    <p:sldId id="286" r:id="rId40"/>
    <p:sldId id="287" r:id="rId41"/>
    <p:sldId id="288" r:id="rId42"/>
    <p:sldId id="289" r:id="rId43"/>
    <p:sldId id="290" r:id="rId44"/>
    <p:sldId id="292" r:id="rId45"/>
    <p:sldId id="293" r:id="rId46"/>
    <p:sldId id="294" r:id="rId47"/>
    <p:sldId id="295" r:id="rId48"/>
    <p:sldId id="296" r:id="rId49"/>
    <p:sldId id="624" r:id="rId50"/>
    <p:sldId id="297" r:id="rId51"/>
    <p:sldId id="298" r:id="rId52"/>
    <p:sldId id="299" r:id="rId53"/>
    <p:sldId id="300" r:id="rId54"/>
    <p:sldId id="301" r:id="rId55"/>
    <p:sldId id="302" r:id="rId56"/>
    <p:sldId id="625" r:id="rId57"/>
    <p:sldId id="618" r:id="rId58"/>
    <p:sldId id="626" r:id="rId59"/>
    <p:sldId id="303" r:id="rId60"/>
    <p:sldId id="627" r:id="rId61"/>
    <p:sldId id="614" r:id="rId62"/>
    <p:sldId id="405" r:id="rId63"/>
    <p:sldId id="30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FC656C4-D212-4692-99E1-1EA2A88520DB}">
          <p14:sldIdLst>
            <p14:sldId id="256"/>
            <p14:sldId id="258"/>
            <p14:sldId id="257"/>
          </p14:sldIdLst>
        </p14:section>
        <p14:section name="HTTP Basics" id="{33467188-28C0-447F-8B1F-DB02297E52E2}">
          <p14:sldIdLst>
            <p14:sldId id="259"/>
            <p14:sldId id="318"/>
            <p14:sldId id="260"/>
            <p14:sldId id="622"/>
            <p14:sldId id="623"/>
            <p14:sldId id="262"/>
          </p14:sldIdLst>
        </p14:section>
        <p14:section name="URL" id="{8DF5E0B9-81EC-4043-A644-B68F2681D9E1}">
          <p14:sldIdLst>
            <p14:sldId id="263"/>
            <p14:sldId id="264"/>
            <p14:sldId id="265"/>
            <p14:sldId id="266"/>
          </p14:sldIdLst>
        </p14:section>
        <p14:section name="HTTP Request" id="{1E1EACCE-28B7-498A-9D6E-6187933DD968}">
          <p14:sldIdLst>
            <p14:sldId id="267"/>
            <p14:sldId id="268"/>
            <p14:sldId id="261"/>
            <p14:sldId id="269"/>
            <p14:sldId id="270"/>
          </p14:sldIdLst>
        </p14:section>
        <p14:section name="HTTP Response" id="{48307F43-3F21-4D9D-B2D4-1E6D9EF2ABF2}">
          <p14:sldIdLst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MIME and Media Types" id="{3B190DEC-C785-451E-B386-597D6B86E72B}">
          <p14:sldIdLst>
            <p14:sldId id="278"/>
            <p14:sldId id="279"/>
            <p14:sldId id="280"/>
          </p14:sldIdLst>
        </p14:section>
        <p14:section name="Routing in Web" id="{6F5E4702-C384-4824-90BB-343B598A5CC6}">
          <p14:sldIdLst>
            <p14:sldId id="494"/>
            <p14:sldId id="495"/>
            <p14:sldId id="505"/>
          </p14:sldIdLst>
        </p14:section>
        <p14:section name="HTTP Tools" id="{6EDF6731-8B71-4100-9F9E-508A3843EE5D}">
          <p14:sldIdLst>
            <p14:sldId id="281"/>
            <p14:sldId id="282"/>
            <p14:sldId id="283"/>
          </p14:sldIdLst>
        </p14:section>
        <p14:section name="Web Server" id="{7C04F191-226F-40CF-913B-6C541727E44F}">
          <p14:sldIdLst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HTML Forms" id="{E10BE899-71A2-4234-B364-604C1898986F}">
          <p14:sldIdLst>
            <p14:sldId id="292"/>
            <p14:sldId id="293"/>
            <p14:sldId id="294"/>
            <p14:sldId id="295"/>
            <p14:sldId id="296"/>
            <p14:sldId id="624"/>
          </p14:sldIdLst>
        </p14:section>
        <p14:section name="HTTP/2" id="{732800D9-7CC4-41BB-8A7E-B33886B11FF7}">
          <p14:sldIdLst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HTTP/3" id="{469B760C-00CE-4904-8CBA-3734D9179536}">
          <p14:sldIdLst>
            <p14:sldId id="625"/>
            <p14:sldId id="618"/>
            <p14:sldId id="626"/>
          </p14:sldIdLst>
        </p14:section>
        <p14:section name="Conclusion" id="{02FEBF40-D2C1-451F-9D9A-A868D34C96A5}">
          <p14:sldIdLst>
            <p14:sldId id="303"/>
            <p14:sldId id="627"/>
            <p14:sldId id="614"/>
            <p14:sldId id="405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5226" autoAdjust="0"/>
  </p:normalViewPr>
  <p:slideViewPr>
    <p:cSldViewPr showGuides="1">
      <p:cViewPr varScale="1">
        <p:scale>
          <a:sx n="66" d="100"/>
          <a:sy n="66" d="100"/>
        </p:scale>
        <p:origin x="572" y="5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11204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0F205-FB23-4B4A-AA1E-CC80DEDB9B7E}" type="slidenum">
              <a:rPr lang="en-BG" smtClean="0"/>
              <a:t>57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201445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C6DD600-209B-4EC0-9971-5E8ECE3B7F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662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/>
              <a:t>== Hyper Text Transfer Protocol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Client-server protocol </a:t>
            </a:r>
            <a:r>
              <a:rPr lang="en-US" dirty="0"/>
              <a:t>for transferring Web resources (HTML files, images, styles, scripts, data, etc.)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widespread</a:t>
            </a:r>
            <a:r>
              <a:rPr lang="en-US" dirty="0"/>
              <a:t> protocol for Internet communication today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Request-response </a:t>
            </a:r>
            <a:r>
              <a:rPr lang="en-US" dirty="0"/>
              <a:t>model (client requests, server answers)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Text-based format (human readable)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Relies on unique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Provides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(e.g. encoding)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Stateless</a:t>
            </a:r>
            <a:r>
              <a:rPr lang="en-US" dirty="0"/>
              <a:t> (cookies and Web storages can overcome this)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92954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3964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82964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9765A-E124-4D47-9D08-C3255FE090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38372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313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237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2314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1658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foundation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www.facebook.com/SoftwareUniversity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bg/" TargetMode="External"/><Relationship Id="rId5" Type="http://schemas.openxmlformats.org/officeDocument/2006/relationships/image" Target="../media/image18.png"/><Relationship Id="rId10" Type="http://schemas.openxmlformats.org/officeDocument/2006/relationships/image" Target="../media/image5.png"/><Relationship Id="rId4" Type="http://schemas.openxmlformats.org/officeDocument/2006/relationships/hyperlink" Target="https://softuni.org/" TargetMode="External"/><Relationship Id="rId9" Type="http://schemas.openxmlformats.org/officeDocument/2006/relationships/hyperlink" Target="https://forum.softuni.bg/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7" name="Picture Logo FB" descr="Facebook logo">
            <a:hlinkClick r:id="rId2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23832" y="439978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4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6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6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8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2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9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7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5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528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7"/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57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4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7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94764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71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C145-EA12-94EF-AA17-5F628EA0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E72E-5B45-B6EE-75AE-03B188AD9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6A8EA-0240-01AB-A7C2-BD1CD885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F75B-1C4E-1E47-AE31-5B79E79ADF4F}" type="datetimeFigureOut">
              <a:rPr lang="en-BG" smtClean="0"/>
              <a:t>09/10/2024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CBF96-4249-1541-E44E-FBCECA23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54F2-814F-F79B-8CD7-FA313336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CCE35-F5E1-7541-B177-7204A9BB7A19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7666144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1_Source Code Exampl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body" idx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rgbClr val="112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sz="2398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body" idx="2"/>
          </p:nvPr>
        </p:nvSpPr>
        <p:spPr>
          <a:xfrm>
            <a:off x="190501" y="1196126"/>
            <a:ext cx="11811097" cy="556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0"/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0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4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0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4749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‹#›</a:t>
            </a:fld>
            <a:endParaRPr lang="en-US">
              <a:solidFill>
                <a:srgbClr val="234465"/>
              </a:solidFill>
            </a:endParaRPr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5548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95" r:id="rId6"/>
    <p:sldLayoutId id="2147483688" r:id="rId7"/>
    <p:sldLayoutId id="2147483684" r:id="rId8"/>
    <p:sldLayoutId id="2147483683" r:id="rId9"/>
    <p:sldLayoutId id="2147483685" r:id="rId10"/>
    <p:sldLayoutId id="2147483686" r:id="rId11"/>
    <p:sldLayoutId id="2147483687" r:id="rId12"/>
    <p:sldLayoutId id="2147483692" r:id="rId13"/>
    <p:sldLayoutId id="2147483693" r:id="rId14"/>
    <p:sldLayoutId id="2147483694" r:id="rId15"/>
    <p:sldLayoutId id="2147483696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sli.do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IME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hyperlink" Target="https://addons.mozilla.org/bg/firefox/addon/firebug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bg/firefox/addon/restclient/" TargetMode="External"/><Relationship Id="rId7" Type="http://schemas.openxmlformats.org/officeDocument/2006/relationships/hyperlink" Target="https://insomnia.rest/" TargetMode="External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60.png"/><Relationship Id="rId4" Type="http://schemas.openxmlformats.org/officeDocument/2006/relationships/image" Target="../media/image58.png"/><Relationship Id="rId9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sv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it.bg/" TargetMode="External"/><Relationship Id="rId13" Type="http://schemas.openxmlformats.org/officeDocument/2006/relationships/image" Target="../media/image102.png"/><Relationship Id="rId18" Type="http://schemas.openxmlformats.org/officeDocument/2006/relationships/hyperlink" Target="https://ambitioned.com/about/" TargetMode="External"/><Relationship Id="rId3" Type="http://schemas.openxmlformats.org/officeDocument/2006/relationships/image" Target="../media/image97.png"/><Relationship Id="rId21" Type="http://schemas.openxmlformats.org/officeDocument/2006/relationships/image" Target="../media/image106.png"/><Relationship Id="rId7" Type="http://schemas.openxmlformats.org/officeDocument/2006/relationships/image" Target="../media/image99.png"/><Relationship Id="rId12" Type="http://schemas.openxmlformats.org/officeDocument/2006/relationships/hyperlink" Target="https://www.pharvision.ai/careers" TargetMode="External"/><Relationship Id="rId17" Type="http://schemas.openxmlformats.org/officeDocument/2006/relationships/image" Target="../media/image104.png"/><Relationship Id="rId2" Type="http://schemas.openxmlformats.org/officeDocument/2006/relationships/hyperlink" Target="https://en.superhosting.bg/" TargetMode="External"/><Relationship Id="rId16" Type="http://schemas.openxmlformats.org/officeDocument/2006/relationships/hyperlink" Target="https://www.vivacom.bg/bg/residential/za-nas/za-kompanijata/koi-sme-nie" TargetMode="External"/><Relationship Id="rId20" Type="http://schemas.openxmlformats.org/officeDocument/2006/relationships/hyperlink" Target="https://www.draftkings.com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createx.bg/" TargetMode="External"/><Relationship Id="rId11" Type="http://schemas.openxmlformats.org/officeDocument/2006/relationships/image" Target="../media/image101.png"/><Relationship Id="rId5" Type="http://schemas.openxmlformats.org/officeDocument/2006/relationships/image" Target="../media/image98.png"/><Relationship Id="rId15" Type="http://schemas.openxmlformats.org/officeDocument/2006/relationships/image" Target="../media/image103.png"/><Relationship Id="rId10" Type="http://schemas.openxmlformats.org/officeDocument/2006/relationships/hyperlink" Target="https://indeavr.com/careers/" TargetMode="External"/><Relationship Id="rId19" Type="http://schemas.openxmlformats.org/officeDocument/2006/relationships/image" Target="../media/image105.png"/><Relationship Id="rId4" Type="http://schemas.openxmlformats.org/officeDocument/2006/relationships/hyperlink" Target="https://bg.coca-colahellenic.com/bg/working-with-us" TargetMode="External"/><Relationship Id="rId9" Type="http://schemas.openxmlformats.org/officeDocument/2006/relationships/image" Target="../media/image100.png"/><Relationship Id="rId14" Type="http://schemas.openxmlformats.org/officeDocument/2006/relationships/hyperlink" Target="https://www.postbank.b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hyperlink" Target="https://softuni.bg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53C3A5D9-6555-422A-8B58-FF64484C2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Requests, ​</a:t>
            </a:r>
            <a:br>
              <a:rPr lang="en-US" dirty="0"/>
            </a:br>
            <a:r>
              <a:rPr lang="en-US" dirty="0"/>
              <a:t>Constructing Responses, HTTP/2 &amp; HTTP/3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7915F5-7707-4FF7-A695-485AFE5B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Protocol</a:t>
            </a:r>
            <a:r>
              <a:rPr lang="en-US" b="0" dirty="0"/>
              <a:t>​</a:t>
            </a:r>
            <a:endParaRPr lang="bg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132577-CFE1-4F8B-BD68-07B9D9065A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0D1E57-C427-434E-B66A-34ED70C1AD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https://softuni.bg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044C1C-0C80-4130-87C9-34EB2DF176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  <a:endParaRPr lang="bg-BG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5B31C1-521A-4178-AFC5-4D38A279DE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36486"/>
            <a:ext cx="2980696" cy="460181"/>
          </a:xfrm>
        </p:spPr>
        <p:txBody>
          <a:bodyPr/>
          <a:lstStyle/>
          <a:p>
            <a:r>
              <a:rPr lang="en-US" dirty="0"/>
              <a:t>Technical Trainers</a:t>
            </a:r>
            <a:endParaRPr lang="bg-BG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0" t="30323" r="10832" b="24193"/>
          <a:stretch/>
        </p:blipFill>
        <p:spPr bwMode="auto">
          <a:xfrm>
            <a:off x="553082" y="2968274"/>
            <a:ext cx="3607918" cy="131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55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605" y="1143001"/>
            <a:ext cx="3250793" cy="3250793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URL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Uniform Resource Locator</a:t>
            </a:r>
          </a:p>
        </p:txBody>
      </p:sp>
    </p:spTree>
    <p:extLst>
      <p:ext uri="{BB962C8B-B14F-4D97-AF65-F5344CB8AC3E}">
        <p14:creationId xmlns:p14="http://schemas.microsoft.com/office/powerpoint/2010/main" val="410162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192001" y="2510972"/>
            <a:ext cx="11804822" cy="421050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3000" dirty="0"/>
              <a:t>URL == formatted string, consisting of</a:t>
            </a:r>
          </a:p>
          <a:p>
            <a:pPr marL="888666" lvl="1" indent="-355600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Network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protocol</a:t>
            </a:r>
            <a:r>
              <a:rPr lang="en-US" sz="2800" dirty="0"/>
              <a:t> (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marL="888666" lvl="1" indent="-355600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Host</a:t>
            </a:r>
            <a:r>
              <a:rPr lang="en-US" sz="2800" dirty="0"/>
              <a:t> or </a:t>
            </a:r>
            <a:r>
              <a:rPr lang="en-US" sz="2800" b="1" dirty="0">
                <a:solidFill>
                  <a:schemeClr val="bg1"/>
                </a:solidFill>
              </a:rPr>
              <a:t>IP</a:t>
            </a:r>
            <a:r>
              <a:rPr lang="en-US" sz="2800" dirty="0"/>
              <a:t> address 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softuni.org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127.0.0.1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marL="888666" lvl="1" indent="-355600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Port</a:t>
            </a:r>
            <a:r>
              <a:rPr lang="en-US" sz="2800" dirty="0"/>
              <a:t> (the default port is </a:t>
            </a:r>
            <a:r>
              <a:rPr lang="en-US" sz="2800" b="1" dirty="0">
                <a:solidFill>
                  <a:schemeClr val="bg1"/>
                </a:solidFill>
              </a:rPr>
              <a:t>80</a:t>
            </a:r>
            <a:r>
              <a:rPr lang="en-US" sz="2800" dirty="0"/>
              <a:t>) – integer in the range [</a:t>
            </a:r>
            <a:r>
              <a:rPr lang="en-US" sz="2800" b="1" dirty="0">
                <a:latin typeface="Consolas" panose="020B0609020204030204" pitchFamily="49" charset="0"/>
              </a:rPr>
              <a:t>0…65535</a:t>
            </a:r>
            <a:r>
              <a:rPr lang="en-US" sz="2800" dirty="0"/>
              <a:t>]</a:t>
            </a:r>
          </a:p>
          <a:p>
            <a:pPr marL="888666" lvl="1" indent="-355600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Path</a:t>
            </a:r>
            <a:r>
              <a:rPr lang="en-US" sz="2800" dirty="0"/>
              <a:t> (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/forum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</a:rPr>
              <a:t>/path/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/>
              <a:t>)</a:t>
            </a:r>
          </a:p>
          <a:p>
            <a:pPr marL="888666" lvl="1" indent="-355600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Query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string</a:t>
            </a:r>
            <a:r>
              <a:rPr lang="en-US" sz="2800" dirty="0"/>
              <a:t> (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marL="888666" lvl="1" indent="-355600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Fragment</a:t>
            </a:r>
            <a:r>
              <a:rPr lang="en-US" sz="2800" dirty="0"/>
              <a:t> (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#slides</a:t>
            </a:r>
            <a:r>
              <a:rPr lang="en-US" sz="2800" dirty="0"/>
              <a:t>) – navigate to some section in the page</a:t>
            </a:r>
          </a:p>
          <a:p>
            <a:pPr lvl="1"/>
            <a:endParaRPr lang="en-US" sz="2800" dirty="0"/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sz="3600" dirty="0"/>
              <a:t>Uniform Resource Locator (URL)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0CBD88BC-FFDC-481C-9314-2286B960B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140" y="1322776"/>
            <a:ext cx="1118722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http://mysite.com:8080/demo/index.php?id=27&amp;lang=en#slides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721C68F-C0A0-4344-A6A1-25F750D1D60C}"/>
              </a:ext>
            </a:extLst>
          </p:cNvPr>
          <p:cNvSpPr/>
          <p:nvPr/>
        </p:nvSpPr>
        <p:spPr>
          <a:xfrm>
            <a:off x="497841" y="1323119"/>
            <a:ext cx="853439" cy="468382"/>
          </a:xfrm>
          <a:prstGeom prst="roundRect">
            <a:avLst/>
          </a:prstGeom>
          <a:noFill/>
          <a:ln w="571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910C40E-5E9E-441B-A41A-0FA3946E7086}"/>
              </a:ext>
            </a:extLst>
          </p:cNvPr>
          <p:cNvSpPr/>
          <p:nvPr/>
        </p:nvSpPr>
        <p:spPr>
          <a:xfrm>
            <a:off x="1804417" y="1331402"/>
            <a:ext cx="1987295" cy="468382"/>
          </a:xfrm>
          <a:prstGeom prst="roundRect">
            <a:avLst/>
          </a:prstGeom>
          <a:noFill/>
          <a:ln w="571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662F794-C705-472E-AE49-DFC08446191F}"/>
              </a:ext>
            </a:extLst>
          </p:cNvPr>
          <p:cNvSpPr/>
          <p:nvPr/>
        </p:nvSpPr>
        <p:spPr>
          <a:xfrm>
            <a:off x="3925825" y="1331402"/>
            <a:ext cx="810767" cy="468382"/>
          </a:xfrm>
          <a:prstGeom prst="roundRect">
            <a:avLst/>
          </a:prstGeom>
          <a:noFill/>
          <a:ln w="571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3F38D52-91A3-4F11-BFE6-45D62229741F}"/>
              </a:ext>
            </a:extLst>
          </p:cNvPr>
          <p:cNvSpPr/>
          <p:nvPr/>
        </p:nvSpPr>
        <p:spPr>
          <a:xfrm>
            <a:off x="4880343" y="1331402"/>
            <a:ext cx="2668537" cy="468382"/>
          </a:xfrm>
          <a:prstGeom prst="roundRect">
            <a:avLst/>
          </a:prstGeom>
          <a:noFill/>
          <a:ln w="571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61E55BB-D039-42EC-BB56-DA5BA5700A91}"/>
              </a:ext>
            </a:extLst>
          </p:cNvPr>
          <p:cNvSpPr/>
          <p:nvPr/>
        </p:nvSpPr>
        <p:spPr>
          <a:xfrm>
            <a:off x="7548880" y="1331402"/>
            <a:ext cx="2646679" cy="468382"/>
          </a:xfrm>
          <a:prstGeom prst="roundRect">
            <a:avLst/>
          </a:prstGeom>
          <a:noFill/>
          <a:ln w="571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67CA6FF-D17A-45A3-916F-846E442359EC}"/>
              </a:ext>
            </a:extLst>
          </p:cNvPr>
          <p:cNvSpPr/>
          <p:nvPr/>
        </p:nvSpPr>
        <p:spPr>
          <a:xfrm>
            <a:off x="10195558" y="1331402"/>
            <a:ext cx="1345441" cy="468382"/>
          </a:xfrm>
          <a:prstGeom prst="roundRect">
            <a:avLst/>
          </a:prstGeom>
          <a:noFill/>
          <a:ln w="571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E2E39D8B-4359-4FEB-8C58-D7F63AAEEDB3}"/>
              </a:ext>
            </a:extLst>
          </p:cNvPr>
          <p:cNvSpPr/>
          <p:nvPr/>
        </p:nvSpPr>
        <p:spPr>
          <a:xfrm rot="5400000">
            <a:off x="819861" y="1408853"/>
            <a:ext cx="212402" cy="939844"/>
          </a:xfrm>
          <a:prstGeom prst="rightBrace">
            <a:avLst/>
          </a:prstGeom>
          <a:noFill/>
          <a:ln w="28575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DF9D87-37CC-40D7-A8EC-089061335195}"/>
              </a:ext>
            </a:extLst>
          </p:cNvPr>
          <p:cNvSpPr txBox="1"/>
          <p:nvPr/>
        </p:nvSpPr>
        <p:spPr>
          <a:xfrm>
            <a:off x="676400" y="2042356"/>
            <a:ext cx="1480472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Protocol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7495A179-83B6-4086-8318-5827FCD08C2B}"/>
              </a:ext>
            </a:extLst>
          </p:cNvPr>
          <p:cNvSpPr/>
          <p:nvPr/>
        </p:nvSpPr>
        <p:spPr>
          <a:xfrm rot="5400000">
            <a:off x="2702039" y="846535"/>
            <a:ext cx="212402" cy="2064479"/>
          </a:xfrm>
          <a:prstGeom prst="rightBrace">
            <a:avLst/>
          </a:prstGeom>
          <a:noFill/>
          <a:ln w="28575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74DDCA-7AC5-40C6-8575-55D38035D1BF}"/>
              </a:ext>
            </a:extLst>
          </p:cNvPr>
          <p:cNvSpPr txBox="1"/>
          <p:nvPr/>
        </p:nvSpPr>
        <p:spPr>
          <a:xfrm>
            <a:off x="2573300" y="2042356"/>
            <a:ext cx="1057630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Host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39F85790-35B4-4EF2-BFD4-E5A9A7BCFD4F}"/>
              </a:ext>
            </a:extLst>
          </p:cNvPr>
          <p:cNvSpPr/>
          <p:nvPr/>
        </p:nvSpPr>
        <p:spPr>
          <a:xfrm rot="5400000">
            <a:off x="4231103" y="1430719"/>
            <a:ext cx="212402" cy="896112"/>
          </a:xfrm>
          <a:prstGeom prst="rightBrace">
            <a:avLst/>
          </a:prstGeom>
          <a:noFill/>
          <a:ln w="28575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D15D45-1AFF-40C3-91CE-EDFE42E4F2A3}"/>
              </a:ext>
            </a:extLst>
          </p:cNvPr>
          <p:cNvSpPr txBox="1"/>
          <p:nvPr/>
        </p:nvSpPr>
        <p:spPr>
          <a:xfrm>
            <a:off x="3989373" y="2042356"/>
            <a:ext cx="87407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Port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0A6646FB-AE70-4F11-B3EB-6B63F7465D36}"/>
              </a:ext>
            </a:extLst>
          </p:cNvPr>
          <p:cNvSpPr/>
          <p:nvPr/>
        </p:nvSpPr>
        <p:spPr>
          <a:xfrm rot="5400000">
            <a:off x="6094443" y="530549"/>
            <a:ext cx="212403" cy="2696460"/>
          </a:xfrm>
          <a:prstGeom prst="rightBrace">
            <a:avLst/>
          </a:prstGeom>
          <a:noFill/>
          <a:ln w="28575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9590AB-AEE8-490A-977B-D74A60FC7B50}"/>
              </a:ext>
            </a:extLst>
          </p:cNvPr>
          <p:cNvSpPr txBox="1"/>
          <p:nvPr/>
        </p:nvSpPr>
        <p:spPr>
          <a:xfrm>
            <a:off x="5671400" y="2042356"/>
            <a:ext cx="87407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Path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F2FB4674-E415-474D-8C45-250A37C65A7E}"/>
              </a:ext>
            </a:extLst>
          </p:cNvPr>
          <p:cNvSpPr/>
          <p:nvPr/>
        </p:nvSpPr>
        <p:spPr>
          <a:xfrm rot="5400000">
            <a:off x="8766013" y="555440"/>
            <a:ext cx="212405" cy="2646680"/>
          </a:xfrm>
          <a:prstGeom prst="rightBrace">
            <a:avLst/>
          </a:prstGeom>
          <a:noFill/>
          <a:ln w="28575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79FF4F-17A9-40DB-AFD7-CB12257A05D7}"/>
              </a:ext>
            </a:extLst>
          </p:cNvPr>
          <p:cNvSpPr txBox="1"/>
          <p:nvPr/>
        </p:nvSpPr>
        <p:spPr>
          <a:xfrm>
            <a:off x="7401000" y="2042356"/>
            <a:ext cx="228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Query string</a:t>
            </a:r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BFC08299-FEF6-40A4-9699-EE78E8A2A5BE}"/>
              </a:ext>
            </a:extLst>
          </p:cNvPr>
          <p:cNvSpPr/>
          <p:nvPr/>
        </p:nvSpPr>
        <p:spPr>
          <a:xfrm rot="5400000">
            <a:off x="10782776" y="1185354"/>
            <a:ext cx="212403" cy="1386841"/>
          </a:xfrm>
          <a:prstGeom prst="rightBrace">
            <a:avLst/>
          </a:prstGeom>
          <a:noFill/>
          <a:ln w="28575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3D4216-DF4F-47CD-BD04-401EFA396B50}"/>
              </a:ext>
            </a:extLst>
          </p:cNvPr>
          <p:cNvSpPr txBox="1"/>
          <p:nvPr/>
        </p:nvSpPr>
        <p:spPr>
          <a:xfrm>
            <a:off x="9670600" y="2042356"/>
            <a:ext cx="165605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Fragment</a:t>
            </a:r>
          </a:p>
        </p:txBody>
      </p:sp>
    </p:spTree>
    <p:extLst>
      <p:ext uri="{BB962C8B-B14F-4D97-AF65-F5344CB8AC3E}">
        <p14:creationId xmlns:p14="http://schemas.microsoft.com/office/powerpoint/2010/main" val="158092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2000" y="1151122"/>
            <a:ext cx="11928443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URLs are encoded according RFC </a:t>
            </a:r>
            <a:r>
              <a:rPr lang="en-US" dirty="0">
                <a:cs typeface="Consolas" pitchFamily="49" charset="0"/>
              </a:rPr>
              <a:t>1738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Safe URL characters: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[0-9a-zA-Z]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/>
              <a:t> 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All other characters are escaped by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Space is encoded as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+</a:t>
            </a:r>
            <a:r>
              <a:rPr lang="en-US" dirty="0"/>
              <a:t>" or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%20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URL-encoded string</a:t>
            </a:r>
            <a:endParaRPr lang="bg-BG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8020" y="3352800"/>
            <a:ext cx="8388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%[character hex code]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98020" y="5929086"/>
            <a:ext cx="83820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itchFamily="49" charset="0"/>
              </a:rPr>
              <a:t>%D0%9D%D0%B0%D0%BA%D0%BE%D0%B2-%E7%88%B1-SoftUni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98020" y="4660472"/>
            <a:ext cx="8388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latin typeface="Consolas" pitchFamily="49" charset="0"/>
                <a:cs typeface="Consolas" pitchFamily="49" charset="0"/>
              </a:rPr>
              <a:t>Наков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ja-JP" altLang="en-US" sz="2400" b="1" noProof="1">
                <a:latin typeface="Consolas" pitchFamily="49" charset="0"/>
                <a:cs typeface="Consolas" pitchFamily="49" charset="0"/>
              </a:rPr>
              <a:t>爱</a:t>
            </a:r>
            <a:r>
              <a:rPr lang="en-US" altLang="ja-JP" sz="2400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SoftUni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402930"/>
              </p:ext>
            </p:extLst>
          </p:nvPr>
        </p:nvGraphicFramePr>
        <p:xfrm>
          <a:off x="9573843" y="2868024"/>
          <a:ext cx="2241741" cy="3596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343">
                  <a:extLst>
                    <a:ext uri="{9D8B030D-6E8A-4147-A177-3AD203B41FA5}">
                      <a16:colId xmlns:a16="http://schemas.microsoft.com/office/drawing/2014/main" val="2361128567"/>
                    </a:ext>
                  </a:extLst>
                </a:gridCol>
                <a:gridCol w="1406398">
                  <a:extLst>
                    <a:ext uri="{9D8B030D-6E8A-4147-A177-3AD203B41FA5}">
                      <a16:colId xmlns:a16="http://schemas.microsoft.com/office/drawing/2014/main" val="3366633520"/>
                    </a:ext>
                  </a:extLst>
                </a:gridCol>
              </a:tblGrid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Char</a:t>
                      </a:r>
                    </a:p>
                  </a:txBody>
                  <a:tcPr anchor="ctr"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URL</a:t>
                      </a:r>
                    </a:p>
                    <a:p>
                      <a:pPr algn="ctr"/>
                      <a:r>
                        <a:rPr lang="en-GB" sz="2400" dirty="0">
                          <a:effectLst/>
                        </a:rPr>
                        <a:t>Encoding</a:t>
                      </a:r>
                    </a:p>
                  </a:txBody>
                  <a:tcPr anchor="ctr"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50857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535929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bg-BG" sz="2000" dirty="0"/>
                        <a:t>щ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%D1%89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83082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22938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218667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90038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933580"/>
                  </a:ext>
                </a:extLst>
              </a:tr>
              <a:tr h="13710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905940"/>
                  </a:ext>
                </a:extLst>
              </a:tr>
            </a:tbl>
          </a:graphicData>
        </a:graphic>
      </p:graphicFrame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103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Some valid URLs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Some invalid URLs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Valid and Invalid URLs – Examples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5420" y="1979272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5420" y="3046072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http://bg.wikipedia.org/wiki/%D0%A1%D0%BE%D1%84%D1%82%D1%83%D0%B5%D1%80%D0%BD%D0%B0_%D0%B0%D0%BA%D0%B0%D0%B4%D0%B5%D0%BC%D0%B8%D1%8F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5420" y="483363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http://www.google.bg/search?&amp;q=C# .NET 6.0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15420" y="571500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http://www.google.bg/search?&amp;q=</a:t>
            </a:r>
            <a:r>
              <a:rPr lang="bg-BG" sz="2400" b="1" noProof="1">
                <a:latin typeface="Consolas" pitchFamily="49" charset="0"/>
                <a:cs typeface="Consolas" pitchFamily="49" charset="0"/>
              </a:rPr>
              <a:t>бира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705600" y="3887002"/>
            <a:ext cx="3200400" cy="870522"/>
          </a:xfrm>
          <a:prstGeom prst="wedgeRoundRectCallout">
            <a:avLst>
              <a:gd name="adj1" fmla="val -83405"/>
              <a:gd name="adj2" fmla="val 5953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Should be</a:t>
            </a:r>
            <a:br>
              <a:rPr lang="en-US" sz="2400" b="1" noProof="1">
                <a:solidFill>
                  <a:srgbClr val="F7FFE7"/>
                </a:solidFill>
                <a:cs typeface="Consolas" pitchFamily="49" charset="0"/>
              </a:rPr>
            </a:b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?q=C%23+.NET+6.0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417666" y="5473080"/>
            <a:ext cx="3478935" cy="1065607"/>
          </a:xfrm>
          <a:prstGeom prst="wedgeRoundRectCallout">
            <a:avLst>
              <a:gd name="adj1" fmla="val -64951"/>
              <a:gd name="adj2" fmla="val -547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Should be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?q=%D0%B1 %D0%B8%D1%80%D0%B0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91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&amp;Rcy;&amp;iecy;&amp;zcy;&amp;ucy;&amp;lcy;&amp;tcy;&amp;acy;&amp;tcy; &amp;scy; &amp;icy;&amp;zcy;&amp;ocy;&amp;bcy;&amp;rcy;&amp;acy;&amp;zhcy;&amp;iecy;&amp;ncy;&amp;icy;&amp;iecy; &amp;zcy;&amp;acy; request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478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HTTP Request​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What is a HTTP Request?</a:t>
            </a:r>
          </a:p>
        </p:txBody>
      </p:sp>
    </p:spTree>
    <p:extLst>
      <p:ext uri="{BB962C8B-B14F-4D97-AF65-F5344CB8AC3E}">
        <p14:creationId xmlns:p14="http://schemas.microsoft.com/office/powerpoint/2010/main" val="13703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8A6514-6AEA-4219-AD1F-4209A2F54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3500" dirty="0"/>
              <a:t>Request message sent by a client consists of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line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Request method (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POST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PUT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/>
              <a:t>)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Resource URI (</a:t>
            </a:r>
            <a:r>
              <a:rPr lang="en-US" b="1" dirty="0">
                <a:solidFill>
                  <a:schemeClr val="bg1"/>
                </a:solidFill>
              </a:rPr>
              <a:t>URL</a:t>
            </a:r>
            <a:r>
              <a:rPr lang="en-US" dirty="0"/>
              <a:t>)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Protocol </a:t>
            </a:r>
            <a:r>
              <a:rPr lang="en-US" b="1" dirty="0">
                <a:solidFill>
                  <a:schemeClr val="bg1"/>
                </a:solidFill>
              </a:rPr>
              <a:t>version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headers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Additional parameters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body </a:t>
            </a:r>
            <a:r>
              <a:rPr lang="en-US" dirty="0"/>
              <a:t>– optional data, e.g., posted form fields</a:t>
            </a:r>
          </a:p>
          <a:p>
            <a:pPr>
              <a:lnSpc>
                <a:spcPct val="125000"/>
              </a:lnSpc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5307A7-5EFB-429B-91B4-4482C94C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Message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459737" y="3474000"/>
            <a:ext cx="6477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&lt;method&gt; &lt;resource&gt; HTTP/&lt;version&gt;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12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bg1"/>
                </a:solidFill>
              </a:rPr>
              <a:t>methods</a:t>
            </a:r>
            <a:r>
              <a:rPr lang="en-GB" dirty="0"/>
              <a:t> to indicate the desired action to be </a:t>
            </a:r>
            <a:br>
              <a:rPr lang="en-GB" dirty="0"/>
            </a:br>
            <a:r>
              <a:rPr lang="en-GB" dirty="0"/>
              <a:t>performed on the identified resource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765C0-C352-4CB5-96F8-0E053D78C503}"/>
              </a:ext>
            </a:extLst>
          </p:cNvPr>
          <p:cNvGrpSpPr/>
          <p:nvPr/>
        </p:nvGrpSpPr>
        <p:grpSpPr>
          <a:xfrm>
            <a:off x="683474" y="2531704"/>
            <a:ext cx="8042474" cy="3962400"/>
            <a:chOff x="683474" y="2531704"/>
            <a:chExt cx="8042474" cy="3962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D6E7B4-4814-477A-A71F-009FF21C3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6707" y="4309673"/>
              <a:ext cx="468717" cy="4584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63D1613-EEC0-4C34-9DFA-8C75A734E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7027" y="6046286"/>
              <a:ext cx="468717" cy="357306"/>
            </a:xfrm>
            <a:prstGeom prst="rect">
              <a:avLst/>
            </a:prstGeom>
          </p:spPr>
        </p:pic>
        <p:graphicFrame>
          <p:nvGraphicFramePr>
            <p:cNvPr id="10" name="Group 134">
              <a:extLst>
                <a:ext uri="{FF2B5EF4-FFF2-40B4-BE49-F238E27FC236}">
                  <a16:creationId xmlns:a16="http://schemas.microsoft.com/office/drawing/2014/main" id="{D1546459-A09F-43A6-9939-66B11535D1BF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3474" y="2531704"/>
            <a:ext cx="8042474" cy="3962400"/>
          </p:xfrm>
          <a:graphic>
            <a:graphicData uri="http://schemas.openxmlformats.org/drawingml/2006/table">
              <a:tbl>
                <a:tblPr>
                  <a:solidFill>
                    <a:srgbClr val="FFFFFF"/>
                  </a:solidFill>
                </a:tblPr>
                <a:tblGrid>
                  <a:gridCol w="219247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8500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76732">
                  <a:tc>
                    <a:txBody>
                      <a:bodyPr/>
                      <a:lstStyle/>
                      <a:p>
                        <a:pPr marL="0" marR="0" lvl="0" indent="0" algn="l" defTabSz="1218438" rtl="0" eaLnBrk="1" fontAlgn="auto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GB" sz="3200" b="1" dirty="0">
                            <a:solidFill>
                              <a:schemeClr val="tx1"/>
                            </a:solidFill>
                            <a:effectLst/>
                          </a:rPr>
                          <a:t>Method</a:t>
                        </a:r>
                      </a:p>
                    </a:txBody>
                    <a:tcPr marL="142726" marR="142726" anchor="ctr" horzOverflow="overflow">
                      <a:lnL w="12700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60000"/>
                          <a:lumOff val="4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GB" sz="3200" b="1" dirty="0">
                            <a:solidFill>
                              <a:schemeClr val="tx1"/>
                            </a:solidFill>
                            <a:effectLst/>
                          </a:rPr>
                          <a:t>Description</a:t>
                        </a:r>
                      </a:p>
                    </a:txBody>
                    <a:tcPr marL="142726" marR="142726"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A3ABBC">
                          <a:alpha val="49804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6732">
                  <a:tc>
                    <a:txBody>
                      <a:bodyPr/>
                      <a:lstStyle/>
                      <a:p>
                        <a:r>
                          <a:rPr lang="en-GB" sz="3100" dirty="0"/>
                          <a:t>GET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GB" sz="3100" dirty="0"/>
                          <a:t>Retrieve a resource</a:t>
                        </a:r>
                      </a:p>
                    </a:txBody>
                    <a:tcPr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76732">
                  <a:tc>
                    <a:txBody>
                      <a:bodyPr/>
                      <a:lstStyle/>
                      <a:p>
                        <a:r>
                          <a:rPr lang="en-GB" sz="3100" dirty="0"/>
                          <a:t>POST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121898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GB" sz="3100" dirty="0"/>
                          <a:t>Create / store a resource</a:t>
                        </a:r>
                      </a:p>
                    </a:txBody>
                    <a:tcPr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76732">
                  <a:tc>
                    <a:txBody>
                      <a:bodyPr/>
                      <a:lstStyle/>
                      <a:p>
                        <a:r>
                          <a:rPr lang="en-GB" sz="3100" dirty="0"/>
                          <a:t>PUT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121898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GB" sz="3100" dirty="0"/>
                          <a:t>Update (replace) a resource</a:t>
                        </a:r>
                      </a:p>
                    </a:txBody>
                    <a:tcPr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444678590"/>
                    </a:ext>
                  </a:extLst>
                </a:tr>
                <a:tr h="376732">
                  <a:tc>
                    <a:txBody>
                      <a:bodyPr/>
                      <a:lstStyle/>
                      <a:p>
                        <a:r>
                          <a:rPr lang="en-GB" sz="3100" dirty="0"/>
                          <a:t>DELETE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GB" sz="3100" dirty="0"/>
                          <a:t>Delete (remove) a resource</a:t>
                        </a:r>
                      </a:p>
                    </a:txBody>
                    <a:tcPr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624486445"/>
                    </a:ext>
                  </a:extLst>
                </a:tr>
                <a:tr h="376732">
                  <a:tc>
                    <a:txBody>
                      <a:bodyPr/>
                      <a:lstStyle/>
                      <a:p>
                        <a:r>
                          <a:rPr lang="en-GB" sz="3100" dirty="0"/>
                          <a:t>PATCH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121898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GB" sz="3100" dirty="0"/>
                          <a:t>Update resource partially (modify)</a:t>
                        </a:r>
                      </a:p>
                    </a:txBody>
                    <a:tcPr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938563072"/>
                    </a:ext>
                  </a:extLst>
                </a:tr>
                <a:tr h="376732">
                  <a:tc>
                    <a:txBody>
                      <a:bodyPr/>
                      <a:lstStyle/>
                      <a:p>
                        <a:r>
                          <a:rPr lang="en-GB" sz="3100" dirty="0"/>
                          <a:t>HEAD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121898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GB" sz="3100" dirty="0"/>
                          <a:t>Retrieve the resource's</a:t>
                        </a:r>
                        <a:r>
                          <a:rPr lang="en-GB" sz="3100" baseline="0" dirty="0"/>
                          <a:t> headers</a:t>
                        </a:r>
                        <a:endParaRPr lang="en-GB" sz="3100" dirty="0"/>
                      </a:p>
                    </a:txBody>
                    <a:tcPr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424284960"/>
                    </a:ext>
                  </a:extLst>
                </a:tr>
              </a:tbl>
            </a:graphicData>
          </a:graphic>
        </p:graphicFrame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97E04B5-A2C1-4D51-BF7C-6AB02F36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4979" y="3174399"/>
              <a:ext cx="454931" cy="45843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E616F5-80D5-4945-B53D-3EB5EE6A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7627" y="3721345"/>
              <a:ext cx="461824" cy="45168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E76F5A-AA58-4C0F-BC1D-D73EF9AB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2550" y="4880345"/>
              <a:ext cx="427360" cy="41798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0C11E65-6349-4509-984D-FE41199D3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1393" y="5427931"/>
              <a:ext cx="454931" cy="43820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A253AA-CB8C-4BB6-A3F4-0584328E2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1393" y="4290720"/>
              <a:ext cx="454931" cy="43820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10292F8-80D0-4ABE-B37D-DDEBAFF42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34979" y="6000496"/>
              <a:ext cx="451143" cy="445047"/>
            </a:xfrm>
            <a:prstGeom prst="rect">
              <a:avLst/>
            </a:prstGeom>
          </p:spPr>
        </p:pic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C32DAC-8D1A-4889-8359-9AF30720D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553194"/>
              </p:ext>
            </p:extLst>
          </p:nvPr>
        </p:nvGraphicFramePr>
        <p:xfrm>
          <a:off x="9099621" y="3710115"/>
          <a:ext cx="2532526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2526">
                  <a:extLst>
                    <a:ext uri="{9D8B030D-6E8A-4147-A177-3AD203B41FA5}">
                      <a16:colId xmlns:a16="http://schemas.microsoft.com/office/drawing/2014/main" val="2291158795"/>
                    </a:ext>
                  </a:extLst>
                </a:gridCol>
              </a:tblGrid>
              <a:tr h="515754">
                <a:tc>
                  <a:txBody>
                    <a:bodyPr/>
                    <a:lstStyle/>
                    <a:p>
                      <a:pPr algn="ctr"/>
                      <a:r>
                        <a:rPr lang="en-GB" sz="3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 </a:t>
                      </a:r>
                      <a:br>
                        <a:rPr lang="en-GB" sz="3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3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Methods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ABB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48927"/>
                  </a:ext>
                </a:extLst>
              </a:tr>
              <a:tr h="502181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100" dirty="0"/>
                        <a:t>CONNECT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3044901"/>
                  </a:ext>
                </a:extLst>
              </a:tr>
              <a:tr h="502181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100" dirty="0"/>
                        <a:t>OPTIONS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2721264"/>
                  </a:ext>
                </a:extLst>
              </a:tr>
              <a:tr h="502181">
                <a:tc>
                  <a:txBody>
                    <a:bodyPr/>
                    <a:lstStyle/>
                    <a:p>
                      <a:pPr algn="ctr"/>
                      <a:r>
                        <a:rPr lang="en-GB" sz="3100" dirty="0"/>
                        <a:t>TRACE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1640005"/>
                  </a:ext>
                </a:extLst>
              </a:tr>
            </a:tbl>
          </a:graphicData>
        </a:graphic>
      </p:graphicFrame>
      <p:sp>
        <p:nvSpPr>
          <p:cNvPr id="20" name="AutoShape 7">
            <a:extLst>
              <a:ext uri="{FF2B5EF4-FFF2-40B4-BE49-F238E27FC236}">
                <a16:creationId xmlns:a16="http://schemas.microsoft.com/office/drawing/2014/main" id="{82FCEBF6-E01C-4F95-873E-97824BDDE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5886" y="1867692"/>
            <a:ext cx="2735306" cy="1328023"/>
          </a:xfrm>
          <a:prstGeom prst="wedgeRoundRectCallout">
            <a:avLst>
              <a:gd name="adj1" fmla="val -65288"/>
              <a:gd name="adj2" fmla="val 39564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cs typeface="Consolas" pitchFamily="49" charset="0"/>
              </a:rPr>
              <a:t>CRUD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 == the four main functions of persistent storage</a:t>
            </a:r>
            <a:endParaRPr lang="bg-BG" sz="24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475920-3525-4B57-9987-A087BFB5A359}"/>
              </a:ext>
            </a:extLst>
          </p:cNvPr>
          <p:cNvSpPr/>
          <p:nvPr/>
        </p:nvSpPr>
        <p:spPr bwMode="auto">
          <a:xfrm>
            <a:off x="559853" y="3024001"/>
            <a:ext cx="8281147" cy="2435816"/>
          </a:xfrm>
          <a:prstGeom prst="roundRect">
            <a:avLst/>
          </a:prstGeom>
          <a:noFill/>
          <a:ln w="63500">
            <a:solidFill>
              <a:schemeClr val="tx1">
                <a:alpha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27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GET Request</a:t>
            </a:r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 </a:t>
            </a:r>
            <a:r>
              <a:rPr lang="en-GB" b="1" dirty="0">
                <a:solidFill>
                  <a:schemeClr val="bg1"/>
                </a:solidFill>
              </a:rPr>
              <a:t>GET</a:t>
            </a:r>
            <a:r>
              <a:rPr lang="en-GB" dirty="0"/>
              <a:t> is used to request data from a specified resource</a:t>
            </a:r>
          </a:p>
          <a:p>
            <a:r>
              <a:rPr lang="en-GB" dirty="0"/>
              <a:t> Example of HTTP </a:t>
            </a:r>
            <a:r>
              <a:rPr lang="en-GB" b="1" dirty="0">
                <a:solidFill>
                  <a:schemeClr val="bg1"/>
                </a:solidFill>
              </a:rPr>
              <a:t>GET</a:t>
            </a:r>
            <a:r>
              <a:rPr lang="en-GB" dirty="0"/>
              <a:t> request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35396" y="2974304"/>
            <a:ext cx="10918032" cy="1600438"/>
          </a:xfrm>
          <a:prstGeom prst="rect">
            <a:avLst/>
          </a:prstGeom>
          <a:noFill/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spc="-20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spc="-2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spc="-20" noProof="1">
                <a:latin typeface="Consolas" pitchFamily="49" charset="0"/>
                <a:cs typeface="Consolas" pitchFamily="49" charset="0"/>
              </a:rPr>
              <a:t>/index.html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spc="-20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spc="-20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i="1" spc="-2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35396" y="5260647"/>
            <a:ext cx="4088825" cy="585087"/>
          </a:xfrm>
          <a:prstGeom prst="wedgeRoundRectCallout">
            <a:avLst>
              <a:gd name="adj1" fmla="val -24243"/>
              <a:gd name="adj2" fmla="val -16380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cs typeface="Consolas" pitchFamily="49" charset="0"/>
              </a:rPr>
              <a:t>HTTP request </a:t>
            </a: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body is empty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048203" y="3014106"/>
            <a:ext cx="3581400" cy="555746"/>
          </a:xfrm>
          <a:prstGeom prst="wedgeRoundRectCallout">
            <a:avLst>
              <a:gd name="adj1" fmla="val -56897"/>
              <a:gd name="adj2" fmla="val -1523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cs typeface="Consolas" pitchFamily="49" charset="0"/>
              </a:rPr>
              <a:t>HTTP request </a:t>
            </a: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line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4246437" y="3936299"/>
            <a:ext cx="3376092" cy="522346"/>
          </a:xfrm>
          <a:prstGeom prst="wedgeRoundRectCallout">
            <a:avLst>
              <a:gd name="adj1" fmla="val -66626"/>
              <a:gd name="adj2" fmla="val -10147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cs typeface="Consolas" pitchFamily="49" charset="0"/>
              </a:rPr>
              <a:t>HTTP request </a:t>
            </a: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headers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D7497A-EDA1-461B-98C1-CAF811A8EA1C}"/>
              </a:ext>
            </a:extLst>
          </p:cNvPr>
          <p:cNvSpPr/>
          <p:nvPr/>
        </p:nvSpPr>
        <p:spPr>
          <a:xfrm>
            <a:off x="661238" y="3002359"/>
            <a:ext cx="4084762" cy="44966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7256E7-B146-4899-9B25-AE7C2F70F615}"/>
              </a:ext>
            </a:extLst>
          </p:cNvPr>
          <p:cNvSpPr/>
          <p:nvPr/>
        </p:nvSpPr>
        <p:spPr>
          <a:xfrm>
            <a:off x="661238" y="3452020"/>
            <a:ext cx="3030392" cy="34508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2365729-B41C-4B59-82B5-A2DCA649644B}"/>
              </a:ext>
            </a:extLst>
          </p:cNvPr>
          <p:cNvSpPr/>
          <p:nvPr/>
        </p:nvSpPr>
        <p:spPr>
          <a:xfrm>
            <a:off x="661238" y="4086640"/>
            <a:ext cx="3030392" cy="48810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8213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9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2001" y="1066801"/>
            <a:ext cx="11804822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POST</a:t>
            </a:r>
            <a:r>
              <a:rPr lang="en-US" dirty="0"/>
              <a:t> method transfers data in the HTTP </a:t>
            </a:r>
            <a:r>
              <a:rPr lang="en-US" b="1" dirty="0">
                <a:solidFill>
                  <a:schemeClr val="bg1"/>
                </a:solidFill>
              </a:rPr>
              <a:t>body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en-GB" dirty="0"/>
              <a:t>Example of HTTP 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POST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request</a:t>
            </a:r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POST Request</a:t>
            </a:r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703800" y="2644024"/>
            <a:ext cx="1059338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/login.html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Content-Type: application/x-www-form-urlencoded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username=testUser&amp;password=topSecret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988556" y="2007283"/>
            <a:ext cx="2971800" cy="555746"/>
          </a:xfrm>
          <a:prstGeom prst="wedgeRoundRectCallout">
            <a:avLst>
              <a:gd name="adj1" fmla="val -116884"/>
              <a:gd name="adj2" fmla="val 98776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cs typeface="Consolas" pitchFamily="49" charset="0"/>
              </a:rPr>
              <a:t>HTTP request 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302865" y="2728170"/>
            <a:ext cx="3562973" cy="555746"/>
          </a:xfrm>
          <a:prstGeom prst="wedgeRoundRectCallout">
            <a:avLst>
              <a:gd name="adj1" fmla="val -73106"/>
              <a:gd name="adj2" fmla="val 47933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cs typeface="Consolas" pitchFamily="49" charset="0"/>
              </a:rPr>
              <a:t>HTTP request 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345433" y="5247132"/>
            <a:ext cx="3691022" cy="920690"/>
          </a:xfrm>
          <a:prstGeom prst="wedgeRoundRectCallout">
            <a:avLst>
              <a:gd name="adj1" fmla="val -35322"/>
              <a:gd name="adj2" fmla="val -7723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cs typeface="Consolas" pitchFamily="49" charset="0"/>
              </a:rPr>
              <a:t>HTTP request body 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holds the submitted form data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004064-8ECA-46CC-963B-0AF5D1C2F7B0}"/>
              </a:ext>
            </a:extLst>
          </p:cNvPr>
          <p:cNvSpPr/>
          <p:nvPr/>
        </p:nvSpPr>
        <p:spPr>
          <a:xfrm>
            <a:off x="713432" y="2644024"/>
            <a:ext cx="4268788" cy="44301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8BCFE72-6856-439A-8647-A3A6B93D0530}"/>
              </a:ext>
            </a:extLst>
          </p:cNvPr>
          <p:cNvSpPr/>
          <p:nvPr/>
        </p:nvSpPr>
        <p:spPr>
          <a:xfrm>
            <a:off x="727327" y="3087038"/>
            <a:ext cx="8144187" cy="103078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56778C4-2818-446D-ADB5-082A9D516843}"/>
              </a:ext>
            </a:extLst>
          </p:cNvPr>
          <p:cNvSpPr/>
          <p:nvPr/>
        </p:nvSpPr>
        <p:spPr>
          <a:xfrm>
            <a:off x="727327" y="4485240"/>
            <a:ext cx="6097588" cy="45226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600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59" grpId="0" animBg="1"/>
      <p:bldP spid="10" grpId="0" animBg="1"/>
      <p:bldP spid="11" grpId="0" animBg="1"/>
      <p:bldP spid="12" grpId="0" animBg="1"/>
      <p:bldP spid="9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&amp;Rcy;&amp;iecy;&amp;zcy;&amp;ucy;&amp;lcy;&amp;tcy;&amp;acy;&amp;tcy; &amp;scy; &amp;icy;&amp;zcy;&amp;ocy;&amp;bcy;&amp;rcy;&amp;acy;&amp;zhcy;&amp;iecy;&amp;ncy;&amp;icy;&amp;iecy; &amp;zcy;&amp;acy; response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1371601"/>
            <a:ext cx="2512123" cy="251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HTTP Response​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What is a HTTP Response?</a:t>
            </a:r>
          </a:p>
        </p:txBody>
      </p:sp>
    </p:spTree>
    <p:extLst>
      <p:ext uri="{BB962C8B-B14F-4D97-AF65-F5344CB8AC3E}">
        <p14:creationId xmlns:p14="http://schemas.microsoft.com/office/powerpoint/2010/main" val="18599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rgbClr val="FFA000"/>
                </a:solidFill>
                <a:hlinkClick r:id="rId2" action="ppaction://hlinkfile"/>
              </a:rPr>
              <a:t>sli.do</a:t>
            </a:r>
            <a:endParaRPr lang="en-US" sz="8800" b="1" u="sng" dirty="0">
              <a:solidFill>
                <a:srgbClr val="FFA000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#csharp-web</a:t>
            </a:r>
            <a:endParaRPr lang="en-US" sz="9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83165"/>
            <a:ext cx="9503571" cy="882654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92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Message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response message </a:t>
            </a:r>
            <a:r>
              <a:rPr lang="en-US" dirty="0"/>
              <a:t>sent by the HTTP server consists of</a:t>
            </a:r>
          </a:p>
          <a:p>
            <a:pPr lvl="1"/>
            <a:r>
              <a:rPr lang="en-US" dirty="0"/>
              <a:t>HTTP response </a:t>
            </a:r>
            <a:r>
              <a:rPr lang="en-US" b="1" dirty="0">
                <a:solidFill>
                  <a:schemeClr val="bg1"/>
                </a:solidFill>
              </a:rPr>
              <a:t>status line</a:t>
            </a:r>
          </a:p>
          <a:p>
            <a:pPr lvl="2"/>
            <a:r>
              <a:rPr lang="en-US" dirty="0"/>
              <a:t>Protocol </a:t>
            </a:r>
            <a:r>
              <a:rPr lang="en-US" b="1" dirty="0">
                <a:solidFill>
                  <a:schemeClr val="bg1"/>
                </a:solidFill>
              </a:rPr>
              <a:t>version</a:t>
            </a:r>
          </a:p>
          <a:p>
            <a:pPr lvl="2"/>
            <a:r>
              <a:rPr lang="en-US" dirty="0"/>
              <a:t>Status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</a:p>
          <a:p>
            <a:pPr lvl="2"/>
            <a:r>
              <a:rPr lang="en-US" dirty="0"/>
              <a:t>Status </a:t>
            </a:r>
            <a:r>
              <a:rPr lang="en-US" b="1" dirty="0">
                <a:solidFill>
                  <a:schemeClr val="bg1"/>
                </a:solidFill>
              </a:rPr>
              <a:t>phrase</a:t>
            </a:r>
          </a:p>
          <a:p>
            <a:pPr lvl="1"/>
            <a:r>
              <a:rPr lang="en-US" dirty="0"/>
              <a:t>Response </a:t>
            </a:r>
            <a:r>
              <a:rPr lang="en-US" b="1" dirty="0">
                <a:solidFill>
                  <a:schemeClr val="bg1"/>
                </a:solidFill>
              </a:rPr>
              <a:t>headers</a:t>
            </a:r>
          </a:p>
          <a:p>
            <a:pPr lvl="2"/>
            <a:r>
              <a:rPr lang="en-US" dirty="0"/>
              <a:t>Provide meta data about the returned resource</a:t>
            </a:r>
          </a:p>
          <a:p>
            <a:pPr lvl="1"/>
            <a:r>
              <a:rPr lang="en-US" dirty="0"/>
              <a:t>Response </a:t>
            </a:r>
            <a:r>
              <a:rPr lang="en-US" b="1" dirty="0">
                <a:solidFill>
                  <a:schemeClr val="bg1"/>
                </a:solidFill>
              </a:rPr>
              <a:t>body</a:t>
            </a:r>
          </a:p>
          <a:p>
            <a:pPr lvl="2"/>
            <a:r>
              <a:rPr lang="en-US" dirty="0"/>
              <a:t>The content of the HTTP response (data)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765873" y="2709000"/>
            <a:ext cx="6987157" cy="1649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HTTP/&lt;version&gt; &lt;status code&gt; &lt;status text&gt;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&lt;response body – the requested resource&gt;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05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69168" y="1629000"/>
            <a:ext cx="10253664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OK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Date: Fri, 17 Jul 2020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6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&lt;head&gt;&lt;title&gt;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&lt;body&gt;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Test HTML page.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089472" y="1401856"/>
            <a:ext cx="4228119" cy="634078"/>
          </a:xfrm>
          <a:prstGeom prst="wedgeRoundRectCallout">
            <a:avLst>
              <a:gd name="adj1" fmla="val -124937"/>
              <a:gd name="adj2" fmla="val 3918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947148" y="3349657"/>
            <a:ext cx="2647646" cy="1040915"/>
          </a:xfrm>
          <a:prstGeom prst="wedgeRoundRectCallout">
            <a:avLst>
              <a:gd name="adj1" fmla="val -84893"/>
              <a:gd name="adj2" fmla="val -4118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870032" y="4763537"/>
            <a:ext cx="2667000" cy="1036836"/>
          </a:xfrm>
          <a:prstGeom prst="wedgeRoundRectCallout">
            <a:avLst>
              <a:gd name="adj1" fmla="val -72466"/>
              <a:gd name="adj2" fmla="val 2851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314F95-A4C3-40E6-BA2D-944381D240F1}"/>
              </a:ext>
            </a:extLst>
          </p:cNvPr>
          <p:cNvSpPr/>
          <p:nvPr/>
        </p:nvSpPr>
        <p:spPr>
          <a:xfrm>
            <a:off x="969168" y="2087064"/>
            <a:ext cx="7053264" cy="2103708"/>
          </a:xfrm>
          <a:prstGeom prst="roundRect">
            <a:avLst>
              <a:gd name="adj" fmla="val 856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8C2851-9A46-46ED-9D6E-62D0B249617A}"/>
              </a:ext>
            </a:extLst>
          </p:cNvPr>
          <p:cNvSpPr/>
          <p:nvPr/>
        </p:nvSpPr>
        <p:spPr>
          <a:xfrm>
            <a:off x="969168" y="1629000"/>
            <a:ext cx="2938464" cy="4572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D409A4-E887-4986-A6A6-0EE731B11367}"/>
              </a:ext>
            </a:extLst>
          </p:cNvPr>
          <p:cNvSpPr/>
          <p:nvPr/>
        </p:nvSpPr>
        <p:spPr>
          <a:xfrm>
            <a:off x="967128" y="4554492"/>
            <a:ext cx="6293305" cy="1646508"/>
          </a:xfrm>
          <a:prstGeom prst="roundRect">
            <a:avLst>
              <a:gd name="adj" fmla="val 856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0405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9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HTTP response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  <a:r>
              <a:rPr lang="en-US" dirty="0"/>
              <a:t> classes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1xx</a:t>
            </a:r>
            <a:r>
              <a:rPr lang="en-US" dirty="0"/>
              <a:t>: informational (e.g.,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latin typeface="+mj-lt"/>
              </a:rPr>
              <a:t> Continue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2xx</a:t>
            </a:r>
            <a:r>
              <a:rPr lang="en-US" dirty="0"/>
              <a:t>: successful (e.g.,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200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OK</a:t>
            </a:r>
            <a:r>
              <a:rPr lang="en-US" dirty="0"/>
              <a:t>",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201</a:t>
            </a:r>
            <a:r>
              <a:rPr lang="en-US" dirty="0">
                <a:latin typeface="+mj-lt"/>
              </a:rPr>
              <a:t> Created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3xx</a:t>
            </a:r>
            <a:r>
              <a:rPr lang="en-US" dirty="0"/>
              <a:t>: redirection (e.g.,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304</a:t>
            </a:r>
            <a:r>
              <a:rPr lang="en-US" dirty="0">
                <a:latin typeface="+mj-lt"/>
              </a:rPr>
              <a:t> Not Modified</a:t>
            </a:r>
            <a:r>
              <a:rPr lang="en-US" dirty="0"/>
              <a:t>"</a:t>
            </a:r>
            <a:r>
              <a:rPr lang="bg-BG" dirty="0"/>
              <a:t>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301</a:t>
            </a:r>
            <a:r>
              <a:rPr lang="en-US" dirty="0">
                <a:latin typeface="+mj-lt"/>
              </a:rPr>
              <a:t> Moved Permanently</a:t>
            </a:r>
            <a:r>
              <a:rPr lang="en-US" dirty="0"/>
              <a:t>",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302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Found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4xx</a:t>
            </a:r>
            <a:r>
              <a:rPr lang="en-US" dirty="0"/>
              <a:t>: client error (e.g.,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400</a:t>
            </a:r>
            <a:r>
              <a:rPr lang="en-US" dirty="0">
                <a:latin typeface="+mj-lt"/>
              </a:rPr>
              <a:t> Bad Request</a:t>
            </a:r>
            <a:r>
              <a:rPr lang="en-US" dirty="0"/>
              <a:t>",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404</a:t>
            </a:r>
            <a:r>
              <a:rPr lang="en-US" dirty="0">
                <a:latin typeface="+mj-lt"/>
              </a:rPr>
              <a:t> Not Found</a:t>
            </a:r>
            <a:r>
              <a:rPr lang="en-US" dirty="0"/>
              <a:t>",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401</a:t>
            </a:r>
            <a:r>
              <a:rPr lang="en-US" dirty="0">
                <a:latin typeface="+mj-lt"/>
              </a:rPr>
              <a:t> Unauthorized</a:t>
            </a:r>
            <a:r>
              <a:rPr lang="en-US" dirty="0"/>
              <a:t>",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409</a:t>
            </a:r>
            <a:r>
              <a:rPr lang="en-US" dirty="0">
                <a:latin typeface="+mj-lt"/>
              </a:rPr>
              <a:t> Conflict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5xx</a:t>
            </a:r>
            <a:r>
              <a:rPr lang="en-US" dirty="0"/>
              <a:t>: server error (e.g.,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500</a:t>
            </a:r>
            <a:r>
              <a:rPr lang="en-US" dirty="0">
                <a:latin typeface="+mj-lt"/>
              </a:rPr>
              <a:t> Internal Server Error</a:t>
            </a:r>
            <a:r>
              <a:rPr lang="en-US" dirty="0"/>
              <a:t>",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503</a:t>
            </a:r>
            <a:r>
              <a:rPr lang="en-US" dirty="0">
                <a:latin typeface="+mj-lt"/>
              </a:rPr>
              <a:t> Service Unavailable</a:t>
            </a:r>
            <a:r>
              <a:rPr lang="en-US" dirty="0"/>
              <a:t>")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92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192128" y="1091494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 Error Response – Example</a:t>
            </a: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65851" y="1560255"/>
            <a:ext cx="114602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404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Not Found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Date: Fri, 17 Nov 2020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3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&lt;html&gt;&lt;head&gt;&lt;title&gt;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404 Not Found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Not Found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The requested URL /img/logo.gif was not found on this server.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 &lt;hr&gt;&lt;address&gt;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Apache/2.2.14 Server at Port 80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6952461" y="1450691"/>
            <a:ext cx="3555931" cy="638953"/>
          </a:xfrm>
          <a:prstGeom prst="wedgeRoundRectCallout">
            <a:avLst>
              <a:gd name="adj1" fmla="val -123446"/>
              <a:gd name="adj2" fmla="val 1286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cs typeface="Consolas" pitchFamily="49" charset="0"/>
              </a:rPr>
              <a:t>HTTP response 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status line</a:t>
            </a: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8121203" y="2157612"/>
            <a:ext cx="2625970" cy="650304"/>
          </a:xfrm>
          <a:prstGeom prst="wedgeRoundRectCallout">
            <a:avLst>
              <a:gd name="adj1" fmla="val -101773"/>
              <a:gd name="adj2" fmla="val 666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cs typeface="Consolas" pitchFamily="49" charset="0"/>
              </a:rPr>
              <a:t>HTTP response 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headers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8274434" y="3069541"/>
            <a:ext cx="3578640" cy="625839"/>
          </a:xfrm>
          <a:prstGeom prst="wedgeRoundRectCallout">
            <a:avLst>
              <a:gd name="adj1" fmla="val -71985"/>
              <a:gd name="adj2" fmla="val 69728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cs typeface="Consolas" pitchFamily="49" charset="0"/>
              </a:rPr>
              <a:t>HTTP response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 body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7340B1-D89F-4F01-A106-5A238EC64B4F}"/>
              </a:ext>
            </a:extLst>
          </p:cNvPr>
          <p:cNvSpPr/>
          <p:nvPr/>
        </p:nvSpPr>
        <p:spPr>
          <a:xfrm>
            <a:off x="365851" y="1560255"/>
            <a:ext cx="3962400" cy="49768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78DA9B-79DE-4B80-887D-FBC95C2CE4A1}"/>
              </a:ext>
            </a:extLst>
          </p:cNvPr>
          <p:cNvSpPr/>
          <p:nvPr/>
        </p:nvSpPr>
        <p:spPr>
          <a:xfrm>
            <a:off x="353326" y="2050411"/>
            <a:ext cx="6387640" cy="1515010"/>
          </a:xfrm>
          <a:prstGeom prst="roundRect">
            <a:avLst>
              <a:gd name="adj" fmla="val 116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F601B6-8491-4FCB-9424-E1DE8404C88C}"/>
              </a:ext>
            </a:extLst>
          </p:cNvPr>
          <p:cNvSpPr/>
          <p:nvPr/>
        </p:nvSpPr>
        <p:spPr>
          <a:xfrm>
            <a:off x="349201" y="3822693"/>
            <a:ext cx="11034600" cy="2330415"/>
          </a:xfrm>
          <a:prstGeom prst="roundRect">
            <a:avLst>
              <a:gd name="adj" fmla="val 116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9755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9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 requesting a moved URL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following HTTP response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301</a:t>
            </a:r>
            <a:r>
              <a:rPr lang="en-US" dirty="0"/>
              <a:t> Moved Permanently) tells</a:t>
            </a:r>
            <a:br>
              <a:rPr lang="bg-BG" dirty="0"/>
            </a:br>
            <a:r>
              <a:rPr lang="en-US" dirty="0"/>
              <a:t>the browser to request another URL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Browser Redirection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86000" y="1954069"/>
            <a:ext cx="10213976" cy="1495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 HTTP/1.1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http://softuni.org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787183" y="5134413"/>
            <a:ext cx="1021397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301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Moved Permanently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Location: http://softuni.bg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248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dirty="0"/>
              <a:t> response header specifies how the output should be processed</a:t>
            </a:r>
          </a:p>
          <a:p>
            <a:r>
              <a:rPr lang="en-US" dirty="0"/>
              <a:t>Examples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54237" y="3453363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latin typeface="Consolas" pitchFamily="49" charset="0"/>
                <a:cs typeface="Consolas" pitchFamily="49" charset="0"/>
              </a:rPr>
              <a:t>Content-Type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text/html; charset=utf-8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56009" y="4248322"/>
            <a:ext cx="10773992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Content-Disposition:</a:t>
            </a:r>
            <a:r>
              <a:rPr lang="en-US" sz="23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attachment; filename="Report-April-2020.pdf"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891787" y="1905997"/>
            <a:ext cx="4890624" cy="1029473"/>
          </a:xfrm>
          <a:prstGeom prst="wedgeRoundRectCallout">
            <a:avLst>
              <a:gd name="adj1" fmla="val -57910"/>
              <a:gd name="adj2" fmla="val 9882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UTF-8 encoded HTML page. Will be shown in the browser.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376000" y="5457171"/>
            <a:ext cx="5562600" cy="1066800"/>
          </a:xfrm>
          <a:prstGeom prst="wedgeRoundRectCallout">
            <a:avLst>
              <a:gd name="adj1" fmla="val 5924"/>
              <a:gd name="adj2" fmla="val -9130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This will download a PDF file named </a:t>
            </a:r>
            <a:br>
              <a:rPr lang="en-US" sz="2800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Report-April-2020.pdf</a:t>
            </a:r>
            <a:endParaRPr lang="en-US" sz="2800" b="1" noProof="1">
              <a:solidFill>
                <a:schemeClr val="bg1"/>
              </a:solidFill>
              <a:cs typeface="Consolas" pitchFamily="49" charset="0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754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600201"/>
            <a:ext cx="2743200" cy="2084311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MIME and Media Types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Multi-Purpose Internet Mail Extensions</a:t>
            </a:r>
          </a:p>
        </p:txBody>
      </p:sp>
    </p:spTree>
    <p:extLst>
      <p:ext uri="{BB962C8B-B14F-4D97-AF65-F5344CB8AC3E}">
        <p14:creationId xmlns:p14="http://schemas.microsoft.com/office/powerpoint/2010/main" val="181439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1588" y="1066801"/>
            <a:ext cx="12188825" cy="5791199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/>
              <a:t> </a:t>
            </a:r>
            <a:r>
              <a:rPr lang="en-US" sz="32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MIME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==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ulti-Purpose </a:t>
            </a:r>
            <a:r>
              <a:rPr lang="en-US" sz="3200" b="1" dirty="0">
                <a:solidFill>
                  <a:schemeClr val="bg1"/>
                </a:solidFill>
              </a:rPr>
              <a:t>I</a:t>
            </a:r>
            <a:r>
              <a:rPr lang="en-US" sz="3200" dirty="0"/>
              <a:t>nternet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ail </a:t>
            </a:r>
            <a:r>
              <a:rPr lang="en-US" sz="3200" b="1" dirty="0">
                <a:solidFill>
                  <a:schemeClr val="bg1"/>
                </a:solidFill>
              </a:rPr>
              <a:t>E</a:t>
            </a:r>
            <a:r>
              <a:rPr lang="en-US" sz="3200" dirty="0"/>
              <a:t>xtensions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Internet standard for encoding 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Originally developed for email attachments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Used in many Internet protocols like HTTP and SMTP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 MIME defines several concepts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text/html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image/gif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application/pdf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sz="2800" dirty="0"/>
              <a:t>Content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charset</a:t>
            </a:r>
            <a:r>
              <a:rPr lang="en-US" sz="2800" dirty="0"/>
              <a:t>, e.g.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utf-8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ascii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windows-1251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Content-Disposition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attachment;</a:t>
            </a:r>
            <a:r>
              <a:rPr lang="en-US" sz="3000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filename=logo.jpg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Multipart messages (multiple resources in a single document)</a:t>
            </a:r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 is MIME?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2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1930231"/>
              </p:ext>
            </p:extLst>
          </p:nvPr>
        </p:nvGraphicFramePr>
        <p:xfrm>
          <a:off x="1563688" y="1447800"/>
          <a:ext cx="879951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solidFill>
                            <a:schemeClr val="tx1"/>
                          </a:solidFill>
                          <a:effectLst/>
                        </a:rPr>
                        <a:t>MIME Type / 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1">
                          <a:effectLst/>
                        </a:rPr>
                        <a:t>application/json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JSON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PNG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GIF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video/mp4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MP4</a:t>
                      </a:r>
                      <a:r>
                        <a:rPr lang="en-GB" sz="2800" baseline="0" noProof="1">
                          <a:effectLst/>
                        </a:rPr>
                        <a:t> video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application/pdf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PDF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GB" dirty="0"/>
              <a:t>Common MIME Media Types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02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22C11725-DE05-4605-BF9D-FA77D7BB2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Mapping HTTP Request to HTTP Responses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821171-3974-4103-8916-1595B4ECA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37" y="4725144"/>
            <a:ext cx="10958928" cy="78038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Routing</a:t>
            </a:r>
          </a:p>
        </p:txBody>
      </p:sp>
      <p:pic>
        <p:nvPicPr>
          <p:cNvPr id="2056" name="Picture 8" descr="Routing in MVC - Dotnet Tekki">
            <a:extLst>
              <a:ext uri="{FF2B5EF4-FFF2-40B4-BE49-F238E27FC236}">
                <a16:creationId xmlns:a16="http://schemas.microsoft.com/office/drawing/2014/main" id="{350578E9-9BA0-4D40-89A3-4B42BCCDC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227" y="819681"/>
            <a:ext cx="5762483" cy="36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54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DEBEB-1172-47D0-B257-62B7B10221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numCol="2">
            <a:noAutofit/>
          </a:bodyPr>
          <a:lstStyle/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HTTP Basics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URL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HTTP Request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HTTP Response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MIME and Media types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Routing in Web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HTTP Dev Tools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Web Server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HTML Forms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HTTP/2 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HTTP/3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96873-73CA-48E9-B154-B37E16C6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7060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C25D6CD3-CF36-41B0-B3E7-6929C725E3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347642" cy="55273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Web Routing </a:t>
            </a:r>
            <a:r>
              <a:rPr lang="en-GB" dirty="0"/>
              <a:t>is a mechanism where </a:t>
            </a:r>
            <a:r>
              <a:rPr lang="en-GB" b="1" dirty="0">
                <a:solidFill>
                  <a:schemeClr val="bg1"/>
                </a:solidFill>
              </a:rPr>
              <a:t>HTTP requests </a:t>
            </a:r>
            <a:r>
              <a:rPr lang="en-GB" dirty="0"/>
              <a:t>are </a:t>
            </a:r>
            <a:r>
              <a:rPr lang="en-GB" b="1" dirty="0">
                <a:solidFill>
                  <a:schemeClr val="bg1"/>
                </a:solidFill>
              </a:rPr>
              <a:t>routed</a:t>
            </a:r>
            <a:r>
              <a:rPr lang="en-GB" dirty="0"/>
              <a:t> to the </a:t>
            </a:r>
            <a:r>
              <a:rPr lang="en-GB" b="1" dirty="0">
                <a:solidFill>
                  <a:schemeClr val="bg1"/>
                </a:solidFill>
              </a:rPr>
              <a:t>code</a:t>
            </a:r>
            <a:r>
              <a:rPr lang="en-GB" dirty="0"/>
              <a:t> </a:t>
            </a:r>
            <a:r>
              <a:rPr lang="en-GB" b="1" dirty="0">
                <a:solidFill>
                  <a:schemeClr val="bg1"/>
                </a:solidFill>
              </a:rPr>
              <a:t>that handles them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dirty="0"/>
              <a:t>Requests are routed based on the </a:t>
            </a:r>
            <a:r>
              <a:rPr lang="en-GB" b="1" dirty="0">
                <a:solidFill>
                  <a:schemeClr val="bg1"/>
                </a:solidFill>
              </a:rPr>
              <a:t>HTTP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b="1" dirty="0">
                <a:solidFill>
                  <a:schemeClr val="bg1"/>
                </a:solidFill>
              </a:rPr>
              <a:t>    request method</a:t>
            </a:r>
            <a:r>
              <a:rPr lang="en-GB" dirty="0"/>
              <a:t> and the </a:t>
            </a:r>
            <a:r>
              <a:rPr lang="en-GB" b="1" dirty="0">
                <a:solidFill>
                  <a:schemeClr val="bg1"/>
                </a:solidFill>
              </a:rPr>
              <a:t>request path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GB" dirty="0"/>
          </a:p>
          <a:p>
            <a:pPr>
              <a:lnSpc>
                <a:spcPct val="100000"/>
              </a:lnSpc>
              <a:spcAft>
                <a:spcPts val="0"/>
              </a:spcAft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HTTP requests </a:t>
            </a:r>
            <a:r>
              <a:rPr lang="en-GB" dirty="0"/>
              <a:t>are mapped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/>
              <a:t>    to </a:t>
            </a:r>
            <a:r>
              <a:rPr lang="en-GB" b="1" dirty="0">
                <a:solidFill>
                  <a:schemeClr val="bg1"/>
                </a:solidFill>
              </a:rPr>
              <a:t>HTTP responses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Example: route "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GB" dirty="0"/>
              <a:t>" is often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/>
              <a:t>    mapped to the app's </a:t>
            </a:r>
            <a:r>
              <a:rPr lang="en-GB" b="1" dirty="0">
                <a:solidFill>
                  <a:schemeClr val="bg1"/>
                </a:solidFill>
              </a:rPr>
              <a:t>Home page</a:t>
            </a:r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AAFF3AAD-9D5B-45EF-9D9D-3EE7D45B0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467" y="1980886"/>
            <a:ext cx="6086502" cy="3958969"/>
          </a:xfrm>
          <a:prstGeom prst="rect">
            <a:avLst/>
          </a:prstGeom>
        </p:spPr>
      </p:pic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42D9A892-96D9-4F92-88F8-E9CF6EB4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Web Routing?</a:t>
            </a:r>
            <a:endParaRPr lang="bg-BG" dirty="0"/>
          </a:p>
        </p:txBody>
      </p:sp>
      <p:pic>
        <p:nvPicPr>
          <p:cNvPr id="13" name="Картина 12">
            <a:extLst>
              <a:ext uri="{FF2B5EF4-FFF2-40B4-BE49-F238E27FC236}">
                <a16:creationId xmlns:a16="http://schemas.microsoft.com/office/drawing/2014/main" id="{2A8298DE-2F87-4EE9-8A11-ACBAFD33B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06" y="3561153"/>
            <a:ext cx="2564332" cy="58766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8C4DD22D-EC68-4B73-9F8C-0AAC9C12AA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3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>
            <a:extLst>
              <a:ext uri="{FF2B5EF4-FFF2-40B4-BE49-F238E27FC236}">
                <a16:creationId xmlns:a16="http://schemas.microsoft.com/office/drawing/2014/main" id="{1EE03EB1-B065-4AEB-970B-DAA4B8FA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Physical Files</a:t>
            </a:r>
            <a:endParaRPr lang="bg-BG" dirty="0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A3CBBE2F-EE94-4EE5-9452-D09EDBE61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68" y="4653131"/>
            <a:ext cx="11636243" cy="177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99" b="1" noProof="1">
                <a:latin typeface="Consolas" pitchFamily="49" charset="0"/>
                <a:cs typeface="Consolas" pitchFamily="49" charset="0"/>
              </a:rPr>
              <a:t>void RegisterRoutes(RouteCollection routes)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99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99" b="1" noProof="1">
                <a:latin typeface="Consolas" pitchFamily="49" charset="0"/>
                <a:cs typeface="Consolas" pitchFamily="49" charset="0"/>
              </a:rPr>
              <a:t>  routes.MapPageRoute("Home","Home/Index","/wwwroot/Home/Index.html");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99" b="1" noProof="1">
                <a:latin typeface="Consolas" pitchFamily="49" charset="0"/>
                <a:cs typeface="Consolas" pitchFamily="49" charset="0"/>
              </a:rPr>
              <a:t>  routes.MapPageRoute("About","Home/About","/wwwroot/Home/About.html");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99" b="1" noProof="1"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pic>
        <p:nvPicPr>
          <p:cNvPr id="18" name="Картина 17">
            <a:extLst>
              <a:ext uri="{FF2B5EF4-FFF2-40B4-BE49-F238E27FC236}">
                <a16:creationId xmlns:a16="http://schemas.microsoft.com/office/drawing/2014/main" id="{18B44EC5-6E33-4540-BC56-2F003351F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737" y="2790473"/>
            <a:ext cx="4097986" cy="1223122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20" name="Картина 19">
            <a:extLst>
              <a:ext uri="{FF2B5EF4-FFF2-40B4-BE49-F238E27FC236}">
                <a16:creationId xmlns:a16="http://schemas.microsoft.com/office/drawing/2014/main" id="{E2B6DCE6-2F5A-43F3-89BE-15A8CC82C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737" y="1441077"/>
            <a:ext cx="4097986" cy="122312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2" name="AutoShape 7">
            <a:extLst>
              <a:ext uri="{FF2B5EF4-FFF2-40B4-BE49-F238E27FC236}">
                <a16:creationId xmlns:a16="http://schemas.microsoft.com/office/drawing/2014/main" id="{031A5968-9A0A-4B07-99E9-46B621274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97" y="3427371"/>
            <a:ext cx="5018113" cy="989742"/>
          </a:xfrm>
          <a:prstGeom prst="wedgeRoundRectCallout">
            <a:avLst>
              <a:gd name="adj1" fmla="val 1628"/>
              <a:gd name="adj2" fmla="val -78206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User-friendly </a:t>
            </a:r>
            <a:r>
              <a:rPr lang="en-US" sz="2799" b="1" noProof="1">
                <a:solidFill>
                  <a:schemeClr val="bg1"/>
                </a:solidFill>
              </a:rPr>
              <a:t>URL replacement </a:t>
            </a:r>
            <a:r>
              <a:rPr lang="en-US" sz="2799" b="1" noProof="1">
                <a:solidFill>
                  <a:schemeClr val="bg2"/>
                </a:solidFill>
              </a:rPr>
              <a:t>of the physical file name</a:t>
            </a:r>
          </a:p>
        </p:txBody>
      </p:sp>
      <p:graphicFrame>
        <p:nvGraphicFramePr>
          <p:cNvPr id="9" name="Таблица 5">
            <a:extLst>
              <a:ext uri="{FF2B5EF4-FFF2-40B4-BE49-F238E27FC236}">
                <a16:creationId xmlns:a16="http://schemas.microsoft.com/office/drawing/2014/main" id="{0B360D91-D1D4-49F7-8D34-BD1055DDF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082183"/>
              </p:ext>
            </p:extLst>
          </p:nvPr>
        </p:nvGraphicFramePr>
        <p:xfrm>
          <a:off x="697407" y="1606805"/>
          <a:ext cx="5443583" cy="15848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309">
                  <a:extLst>
                    <a:ext uri="{9D8B030D-6E8A-4147-A177-3AD203B41FA5}">
                      <a16:colId xmlns:a16="http://schemas.microsoft.com/office/drawing/2014/main" val="575499053"/>
                    </a:ext>
                  </a:extLst>
                </a:gridCol>
                <a:gridCol w="1548882">
                  <a:extLst>
                    <a:ext uri="{9D8B030D-6E8A-4147-A177-3AD203B41FA5}">
                      <a16:colId xmlns:a16="http://schemas.microsoft.com/office/drawing/2014/main" val="2028277302"/>
                    </a:ext>
                  </a:extLst>
                </a:gridCol>
                <a:gridCol w="2339392">
                  <a:extLst>
                    <a:ext uri="{9D8B030D-6E8A-4147-A177-3AD203B41FA5}">
                      <a16:colId xmlns:a16="http://schemas.microsoft.com/office/drawing/2014/main" val="629976587"/>
                    </a:ext>
                  </a:extLst>
                </a:gridCol>
              </a:tblGrid>
              <a:tr h="396137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noProof="1">
                          <a:solidFill>
                            <a:schemeClr val="bg2"/>
                          </a:solidFill>
                          <a:latin typeface="Consolas" panose="020B0609020204030204" pitchFamily="49" charset="0"/>
                        </a:rPr>
                        <a:t>RouteTable.Routes.MapPageRoute</a:t>
                      </a:r>
                    </a:p>
                  </a:txBody>
                  <a:tcPr marL="91416" marR="91416" marT="45708" marB="45708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bg-B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9950"/>
                  </a:ext>
                </a:extLst>
              </a:tr>
              <a:tr h="39613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Route Name</a:t>
                      </a:r>
                      <a:endParaRPr lang="bg-BG" sz="2000" dirty="0">
                        <a:solidFill>
                          <a:schemeClr val="bg2"/>
                        </a:solidFill>
                      </a:endParaRPr>
                    </a:p>
                  </a:txBody>
                  <a:tcPr marL="91416" marR="91416" marT="45708" marB="45708">
                    <a:solidFill>
                      <a:schemeClr val="tx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Route URL</a:t>
                      </a:r>
                      <a:endParaRPr lang="bg-BG" sz="2000" dirty="0">
                        <a:solidFill>
                          <a:schemeClr val="bg2"/>
                        </a:solidFill>
                      </a:endParaRPr>
                    </a:p>
                  </a:txBody>
                  <a:tcPr marL="91416" marR="91416" marT="45708" marB="45708">
                    <a:solidFill>
                      <a:schemeClr val="tx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Physical File Name</a:t>
                      </a:r>
                      <a:endParaRPr lang="bg-BG" sz="2000" dirty="0">
                        <a:solidFill>
                          <a:schemeClr val="bg2"/>
                        </a:solidFill>
                      </a:endParaRPr>
                    </a:p>
                  </a:txBody>
                  <a:tcPr marL="91416" marR="91416" marT="45708" marB="45708">
                    <a:solidFill>
                      <a:schemeClr val="tx1"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86195"/>
                  </a:ext>
                </a:extLst>
              </a:tr>
              <a:tr h="396137">
                <a:tc>
                  <a:txBody>
                    <a:bodyPr/>
                    <a:lstStyle/>
                    <a:p>
                      <a:r>
                        <a:rPr lang="en-US" sz="2000" dirty="0"/>
                        <a:t>Home</a:t>
                      </a:r>
                      <a:endParaRPr lang="bg-BG" sz="20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Home/Index</a:t>
                      </a:r>
                      <a:endParaRPr lang="bg-BG" sz="20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Index.html</a:t>
                      </a:r>
                      <a:endParaRPr lang="bg-BG" sz="20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890037018"/>
                  </a:ext>
                </a:extLst>
              </a:tr>
              <a:tr h="396137">
                <a:tc>
                  <a:txBody>
                    <a:bodyPr/>
                    <a:lstStyle/>
                    <a:p>
                      <a:r>
                        <a:rPr lang="en-US" sz="2000" dirty="0"/>
                        <a:t>About</a:t>
                      </a:r>
                      <a:endParaRPr lang="bg-BG" sz="20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Home/About</a:t>
                      </a:r>
                      <a:endParaRPr lang="bg-BG" sz="20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About.html</a:t>
                      </a:r>
                      <a:endParaRPr lang="bg-BG" sz="20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778291454"/>
                  </a:ext>
                </a:extLst>
              </a:tr>
            </a:tbl>
          </a:graphicData>
        </a:graphic>
      </p:graphicFrame>
      <p:sp>
        <p:nvSpPr>
          <p:cNvPr id="10" name="Slide Number">
            <a:extLst>
              <a:ext uri="{FF2B5EF4-FFF2-40B4-BE49-F238E27FC236}">
                <a16:creationId xmlns:a16="http://schemas.microsoft.com/office/drawing/2014/main" id="{812951FE-E70F-4536-AE11-CDD3EF2137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274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ools PNG Imag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46" y="1219200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HTTP Tools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Tools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9126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 Tools for Developers – Browser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92704"/>
            <a:ext cx="5562599" cy="4661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33400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Chrome Developer Tools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2200" y="60299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Firebug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2" descr="https://puu.sh/tppN9/f699aa70d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1149" y="1292704"/>
            <a:ext cx="5399178" cy="467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 Tools for Developers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92100" y="5523905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Postman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39461" y="5546031"/>
            <a:ext cx="2690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RESTClient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00" y="2452423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&amp;Rcy;&amp;iecy;&amp;zcy;&amp;ucy;&amp;lcy;&amp;tcy;&amp;acy;&amp;tcy; &amp;scy; &amp;icy;&amp;zcy;&amp;ocy;&amp;bcy;&amp;rcy;&amp;acy;&amp;zhcy;&amp;iecy;&amp;ncy;&amp;icy;&amp;iecy; &amp;zcy;&amp;acy; restClient firefox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2438401"/>
            <a:ext cx="2272697" cy="22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0" y="2450063"/>
            <a:ext cx="2272698" cy="2272698"/>
          </a:xfrm>
          <a:prstGeom prst="rect">
            <a:avLst/>
          </a:prstGeom>
        </p:spPr>
      </p:pic>
      <p:sp>
        <p:nvSpPr>
          <p:cNvPr id="12" name="TextBox 6"/>
          <p:cNvSpPr txBox="1"/>
          <p:nvPr/>
        </p:nvSpPr>
        <p:spPr>
          <a:xfrm>
            <a:off x="1320523" y="5534652"/>
            <a:ext cx="237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Insomnia Rest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77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130" y="2286379"/>
            <a:ext cx="1103445" cy="906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56" y="2378243"/>
            <a:ext cx="1021656" cy="612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209801"/>
            <a:ext cx="983143" cy="983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339" y="1734549"/>
            <a:ext cx="894786" cy="1072135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145676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 system that processes requests via </a:t>
            </a:r>
            <a:r>
              <a:rPr lang="en-US" b="1" dirty="0">
                <a:solidFill>
                  <a:schemeClr val="bg1"/>
                </a:solidFill>
              </a:rPr>
              <a:t>HTTP</a:t>
            </a:r>
            <a:r>
              <a:rPr lang="en-US" dirty="0"/>
              <a:t>, the basic </a:t>
            </a:r>
            <a:br>
              <a:rPr lang="en-US" dirty="0"/>
            </a:br>
            <a:r>
              <a:rPr lang="en-US" dirty="0"/>
              <a:t>network protocol 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 is a Web Server?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61355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87" y="3318596"/>
            <a:ext cx="2733678" cy="22459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297" y="3275513"/>
            <a:ext cx="1638463" cy="19632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820764" y="4321442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86401" y="3798221"/>
            <a:ext cx="2534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Communication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37759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436542"/>
            <a:ext cx="2531052" cy="1516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635" y="5650097"/>
            <a:ext cx="709891" cy="7098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53" y="5660891"/>
            <a:ext cx="705707" cy="7057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74" y="5608747"/>
            <a:ext cx="771119" cy="771119"/>
          </a:xfrm>
          <a:prstGeom prst="rect">
            <a:avLst/>
          </a:prstGeom>
        </p:spPr>
      </p:pic>
      <p:sp>
        <p:nvSpPr>
          <p:cNvPr id="1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25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85413" y="499490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URL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6229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63364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2401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14910" y="3206495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7" y="1997871"/>
            <a:ext cx="2020543" cy="1660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65" y="1686750"/>
            <a:ext cx="1638463" cy="196321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731302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71545" y="2729759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62401" y="2260718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44495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25000" y="1162077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412" y="1790187"/>
            <a:ext cx="1800254" cy="180025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6850" y="4881037"/>
            <a:ext cx="2064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Protocols: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HTTP</a:t>
            </a:r>
            <a:br>
              <a:rPr lang="en-US" sz="2800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FTP</a:t>
            </a:r>
            <a:br>
              <a:rPr lang="en-US" sz="2800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WebSocket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329020" y="3581929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638724" y="4224274"/>
            <a:ext cx="6900" cy="611538"/>
          </a:xfrm>
          <a:prstGeom prst="straightConnector1">
            <a:avLst/>
          </a:prstGeom>
          <a:ln w="635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8736466" y="3220759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883768" y="5829915"/>
            <a:ext cx="7065580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http://localhost:8000/softuni.jpg</a:t>
            </a: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3926239" y="4966901"/>
            <a:ext cx="1614857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Protocol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5851680" y="4954939"/>
            <a:ext cx="1126085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Host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7" name="AutoShape 25"/>
          <p:cNvSpPr>
            <a:spLocks noChangeArrowheads="1"/>
          </p:cNvSpPr>
          <p:nvPr/>
        </p:nvSpPr>
        <p:spPr bwMode="auto">
          <a:xfrm>
            <a:off x="7293219" y="4934950"/>
            <a:ext cx="920027" cy="551227"/>
          </a:xfrm>
          <a:prstGeom prst="wedgeRoundRectCallout">
            <a:avLst>
              <a:gd name="adj1" fmla="val 53184"/>
              <a:gd name="adj2" fmla="val 92178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Port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8497013" y="4926932"/>
            <a:ext cx="1614857" cy="551227"/>
          </a:xfrm>
          <a:prstGeom prst="wedgeRoundRectCallout">
            <a:avLst>
              <a:gd name="adj1" fmla="val 32745"/>
              <a:gd name="adj2" fmla="val 86769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Resource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6" y="3739113"/>
            <a:ext cx="709891" cy="7098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4" y="3749907"/>
            <a:ext cx="705707" cy="70570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5" y="3697763"/>
            <a:ext cx="771119" cy="771119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8736466" y="2127500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6" y="2089735"/>
            <a:ext cx="1870776" cy="1120846"/>
          </a:xfrm>
          <a:prstGeom prst="rect">
            <a:avLst/>
          </a:prstGeom>
        </p:spPr>
      </p:pic>
      <p:sp>
        <p:nvSpPr>
          <p:cNvPr id="3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26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6" grpId="0"/>
      <p:bldP spid="17" grpId="0"/>
      <p:bldP spid="18" grpId="0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6229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763364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62401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1" y="3210580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7" y="1997871"/>
            <a:ext cx="2020543" cy="16600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65" y="1686750"/>
            <a:ext cx="1638463" cy="196321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731302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63364" y="2668356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62402" y="2167094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44495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38663" y="4454633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29" y="4943583"/>
            <a:ext cx="1201332" cy="12013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72984" y="6100292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6" y="3739113"/>
            <a:ext cx="709891" cy="7098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4" y="3749907"/>
            <a:ext cx="705707" cy="7057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5" y="3697763"/>
            <a:ext cx="771119" cy="771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6" y="2089735"/>
            <a:ext cx="1870776" cy="11208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050" y="1536693"/>
            <a:ext cx="2263324" cy="22633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45654" y="1162077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812998" y="2585080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960" y="4978852"/>
            <a:ext cx="1273298" cy="1273298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10765178" y="3402062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998689" y="4430907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8736958" y="3733800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91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  <p:bldP spid="17" grpId="0"/>
      <p:bldP spid="19" grpId="0"/>
      <p:bldP spid="25" grpId="0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15" y="1654458"/>
            <a:ext cx="1638463" cy="1963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4645" y="112978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8813" y="4422341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79" y="4911291"/>
            <a:ext cx="1201332" cy="12013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134" y="6068000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04401"/>
            <a:ext cx="2263324" cy="22633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45804" y="1129785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413148" y="2552788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10" y="4946560"/>
            <a:ext cx="1273298" cy="1273298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5365328" y="3369770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98839" y="4398615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337108" y="3701508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6615994" y="2895600"/>
            <a:ext cx="138500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1718071"/>
            <a:ext cx="1887175" cy="18871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534401" y="3899121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Spring</a:t>
            </a:r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568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7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1" y="1905000"/>
            <a:ext cx="2971800" cy="1562592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HTTP Basics​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</p:spTree>
    <p:extLst>
      <p:ext uri="{BB962C8B-B14F-4D97-AF65-F5344CB8AC3E}">
        <p14:creationId xmlns:p14="http://schemas.microsoft.com/office/powerpoint/2010/main" val="26231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54571" y="-60090"/>
            <a:ext cx="9577597" cy="1110780"/>
          </a:xfrm>
        </p:spPr>
        <p:txBody>
          <a:bodyPr/>
          <a:lstStyle/>
          <a:p>
            <a:r>
              <a:rPr lang="en-US" dirty="0"/>
              <a:t>Most Popular Web Servers (W3Techs)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E63967-8E22-4517-A01D-90E144DD8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1" y="2590801"/>
            <a:ext cx="2377647" cy="2377647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0B3D2-E22C-8A97-2997-547C4BAE7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8369" y="1597688"/>
            <a:ext cx="3803262" cy="4757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26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&amp;Rcy;&amp;iecy;&amp;zcy;&amp;ucy;&amp;lcy;&amp;tcy;&amp;acy;&amp;tcy; &amp;scy; &amp;icy;&amp;zcy;&amp;ocy;&amp;bcy;&amp;rcy;&amp;acy;&amp;zhcy;&amp;iecy;&amp;ncy;&amp;icy;&amp;iecy; &amp;zcy;&amp;acy; html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10200" y="2057400"/>
            <a:ext cx="1447800" cy="11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for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620" y="2242411"/>
            <a:ext cx="92659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http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4175">
            <a:off x="6900662" y="2242410"/>
            <a:ext cx="92659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HTML Forms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Form Method and Action</a:t>
            </a:r>
          </a:p>
        </p:txBody>
      </p:sp>
    </p:spTree>
    <p:extLst>
      <p:ext uri="{BB962C8B-B14F-4D97-AF65-F5344CB8AC3E}">
        <p14:creationId xmlns:p14="http://schemas.microsoft.com/office/powerpoint/2010/main" val="252777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Down 11"/>
          <p:cNvSpPr/>
          <p:nvPr/>
        </p:nvSpPr>
        <p:spPr>
          <a:xfrm>
            <a:off x="5881846" y="3406431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Arrow: Down 13"/>
          <p:cNvSpPr/>
          <p:nvPr/>
        </p:nvSpPr>
        <p:spPr>
          <a:xfrm>
            <a:off x="5881845" y="4996514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Defines where to submit the form data</a:t>
            </a:r>
          </a:p>
        </p:txBody>
      </p:sp>
      <p:sp>
        <p:nvSpPr>
          <p:cNvPr id="2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HTML Forms – Action Attribute</a:t>
            </a:r>
            <a:endParaRPr lang="bg-BG" dirty="0"/>
          </a:p>
        </p:txBody>
      </p:sp>
      <p:pic>
        <p:nvPicPr>
          <p:cNvPr id="27" name="Picture 2" descr="https://puu.sh/tpoNr/74685dbf3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46" y="4078006"/>
            <a:ext cx="3232728" cy="802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Placeholder 5"/>
          <p:cNvSpPr txBox="1">
            <a:spLocks/>
          </p:cNvSpPr>
          <p:nvPr/>
        </p:nvSpPr>
        <p:spPr>
          <a:xfrm>
            <a:off x="1446211" y="1991316"/>
            <a:ext cx="9296398" cy="124649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action="home.html"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value="Go to homepage"/&gt;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473" y="5837236"/>
            <a:ext cx="2809875" cy="685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2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HTML Forms – Method Attribute</a:t>
            </a:r>
            <a:endParaRPr lang="bg-BG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8199" y="1939339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action="/"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method="get"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9" name="Arrow: Down 16"/>
          <p:cNvSpPr/>
          <p:nvPr/>
        </p:nvSpPr>
        <p:spPr>
          <a:xfrm rot="16200000">
            <a:off x="4723967" y="4939702"/>
            <a:ext cx="422595" cy="81483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Specifies the HTTP method to use when sending form data</a:t>
            </a:r>
            <a:endParaRPr lang="bg-BG" dirty="0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706000" y="3159000"/>
            <a:ext cx="3105000" cy="1309253"/>
          </a:xfrm>
          <a:prstGeom prst="wedgeRoundRectCallout">
            <a:avLst>
              <a:gd name="adj1" fmla="val -34156"/>
              <a:gd name="adj2" fmla="val 72186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bg2"/>
                </a:solidFill>
                <a:cs typeface="Consolas" pitchFamily="49" charset="0"/>
              </a:rPr>
              <a:t>The form data is in the URL</a:t>
            </a:r>
            <a:endParaRPr lang="bg-BG" sz="32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4816563"/>
            <a:ext cx="352425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930" y="4847058"/>
            <a:ext cx="3886200" cy="100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855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 txBox="1">
            <a:spLocks/>
          </p:cNvSpPr>
          <p:nvPr/>
        </p:nvSpPr>
        <p:spPr>
          <a:xfrm>
            <a:off x="217709" y="3646712"/>
            <a:ext cx="10972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POST http://localhost/index.html HTTP/1.1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Content-Type: application/x-www-form-urlencoded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Content-Length: 10</a:t>
            </a:r>
          </a:p>
          <a:p>
            <a:pPr>
              <a:lnSpc>
                <a:spcPct val="100000"/>
              </a:lnSpc>
            </a:pPr>
            <a:endParaRPr lang="en-US" sz="2400" noProof="1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name=Pesho</a:t>
            </a:r>
          </a:p>
        </p:txBody>
      </p:sp>
      <p:sp>
        <p:nvSpPr>
          <p:cNvPr id="8" name="Arrow: Down 7"/>
          <p:cNvSpPr/>
          <p:nvPr/>
        </p:nvSpPr>
        <p:spPr>
          <a:xfrm rot="16200000">
            <a:off x="7746452" y="1847223"/>
            <a:ext cx="425984" cy="6774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HTML Forms – Method Attribute</a:t>
            </a:r>
            <a:endParaRPr lang="bg-BG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204891" y="1314000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action="/"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method="post"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811000" y="5484305"/>
            <a:ext cx="3081606" cy="941461"/>
          </a:xfrm>
          <a:prstGeom prst="wedgeRoundRectCallout">
            <a:avLst>
              <a:gd name="adj1" fmla="val -64386"/>
              <a:gd name="adj2" fmla="val -2140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body holds the form data</a:t>
            </a:r>
            <a:endParaRPr lang="bg-BG" sz="24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rrow: Down 11"/>
          <p:cNvSpPr/>
          <p:nvPr/>
        </p:nvSpPr>
        <p:spPr>
          <a:xfrm rot="2329550">
            <a:off x="8757187" y="2756303"/>
            <a:ext cx="577530" cy="79746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146" y="1687456"/>
            <a:ext cx="3293884" cy="89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19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10"/>
          <p:cNvSpPr/>
          <p:nvPr/>
        </p:nvSpPr>
        <p:spPr>
          <a:xfrm>
            <a:off x="5961001" y="3366367"/>
            <a:ext cx="540000" cy="7027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URL Encoded Form Data – Example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90404" y="1276341"/>
            <a:ext cx="1095962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action="/"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method="post"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Age: &lt;input type="text" name="age"/&gt;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71411" y="4103579"/>
            <a:ext cx="10959624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500" noProof="1">
                <a:solidFill>
                  <a:schemeClr val="bg1"/>
                </a:solidFill>
                <a:effectLst/>
              </a:rPr>
              <a:t>POST</a:t>
            </a:r>
            <a:r>
              <a:rPr lang="en-US" sz="2500" noProof="1">
                <a:solidFill>
                  <a:schemeClr val="tx1"/>
                </a:solidFill>
                <a:effectLst/>
              </a:rPr>
              <a:t> http://localhost/cgi-bin/index.cgi HTTP/1.1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Content-Type: </a:t>
            </a:r>
            <a:r>
              <a:rPr lang="en-US" sz="2500" noProof="1">
                <a:solidFill>
                  <a:schemeClr val="bg1"/>
                </a:solidFill>
                <a:effectLst/>
              </a:rPr>
              <a:t>application/x-www-form-urlencoded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Content-Length: 23</a:t>
            </a:r>
          </a:p>
          <a:p>
            <a:endParaRPr lang="en-US" sz="2500" noProof="1">
              <a:solidFill>
                <a:schemeClr val="tx1"/>
              </a:solidFill>
              <a:effectLst/>
            </a:endParaRPr>
          </a:p>
          <a:p>
            <a:r>
              <a:rPr lang="en-US" sz="2500" noProof="1">
                <a:solidFill>
                  <a:schemeClr val="bg1"/>
                </a:solidFill>
                <a:effectLst/>
              </a:rPr>
              <a:t>name</a:t>
            </a:r>
            <a:r>
              <a:rPr lang="en-US" sz="2500" noProof="1">
                <a:solidFill>
                  <a:schemeClr val="tx1"/>
                </a:solidFill>
                <a:effectLst/>
              </a:rPr>
              <a:t>=</a:t>
            </a:r>
            <a:r>
              <a:rPr lang="en-US" sz="2500" noProof="1">
                <a:solidFill>
                  <a:schemeClr val="bg1"/>
                </a:solidFill>
                <a:effectLst/>
              </a:rPr>
              <a:t>Maria+Smith</a:t>
            </a:r>
            <a:r>
              <a:rPr lang="en-US" sz="2500" noProof="1">
                <a:solidFill>
                  <a:schemeClr val="tx1"/>
                </a:solidFill>
                <a:effectLst/>
              </a:rPr>
              <a:t>&amp;</a:t>
            </a:r>
            <a:r>
              <a:rPr lang="en-US" sz="2500" noProof="1">
                <a:solidFill>
                  <a:schemeClr val="bg1"/>
                </a:solidFill>
                <a:effectLst/>
              </a:rPr>
              <a:t>age</a:t>
            </a:r>
            <a:r>
              <a:rPr lang="en-US" sz="2500" noProof="1">
                <a:solidFill>
                  <a:schemeClr val="tx1"/>
                </a:solidFill>
                <a:effectLst/>
              </a:rPr>
              <a:t>=</a:t>
            </a:r>
            <a:r>
              <a:rPr lang="en-US" sz="2500" noProof="1">
                <a:solidFill>
                  <a:schemeClr val="bg1"/>
                </a:solidFill>
                <a:effectLst/>
              </a:rPr>
              <a:t>19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15200" y="5526480"/>
            <a:ext cx="2667000" cy="998522"/>
          </a:xfrm>
          <a:prstGeom prst="wedgeRoundRectCallout">
            <a:avLst>
              <a:gd name="adj1" fmla="val -78873"/>
              <a:gd name="adj2" fmla="val -6638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 uploads are not supported</a:t>
            </a:r>
            <a:endParaRPr lang="bg-BG" sz="24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1" name="Picture 2" descr="https://puu.sh/tsPRe/e96381f4f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01" y="2465916"/>
            <a:ext cx="4114800" cy="165272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027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2EB03C-CC00-4437-8DB6-A4D99E4BC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078" y="1173969"/>
            <a:ext cx="5545597" cy="4956096"/>
          </a:xfrm>
        </p:spPr>
        <p:txBody>
          <a:bodyPr>
            <a:normAutofit fontScale="92500"/>
          </a:bodyPr>
          <a:lstStyle/>
          <a:p>
            <a:r>
              <a:rPr lang="en-US" sz="2800" b="1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POST</a:t>
            </a:r>
          </a:p>
          <a:p>
            <a:pPr lvl="1"/>
            <a:r>
              <a:rPr lang="en-US" sz="2800" dirty="0"/>
              <a:t>Values are contained in the </a:t>
            </a:r>
            <a:r>
              <a:rPr lang="en-US" sz="2800" b="1" dirty="0">
                <a:solidFill>
                  <a:schemeClr val="bg1"/>
                </a:solidFill>
              </a:rPr>
              <a:t>message's body</a:t>
            </a:r>
          </a:p>
          <a:p>
            <a:pPr lvl="1"/>
            <a:r>
              <a:rPr lang="en-US" sz="2800" dirty="0"/>
              <a:t>Does</a:t>
            </a:r>
            <a:r>
              <a:rPr lang="en-US" sz="2800" b="1" dirty="0">
                <a:solidFill>
                  <a:schemeClr val="bg1"/>
                </a:solidFill>
              </a:rPr>
              <a:t> not have</a:t>
            </a:r>
            <a:r>
              <a:rPr lang="en-US" sz="2800" dirty="0"/>
              <a:t> a length limitation</a:t>
            </a:r>
          </a:p>
          <a:p>
            <a:pPr lvl="1"/>
            <a:r>
              <a:rPr lang="en-US" sz="2800" dirty="0"/>
              <a:t>It is </a:t>
            </a:r>
            <a:r>
              <a:rPr lang="en-US" sz="2800" b="1" dirty="0">
                <a:solidFill>
                  <a:schemeClr val="bg1"/>
                </a:solidFill>
              </a:rPr>
              <a:t>hardly</a:t>
            </a:r>
            <a:r>
              <a:rPr lang="en-US" sz="2800" dirty="0"/>
              <a:t> cacheable</a:t>
            </a:r>
          </a:p>
          <a:p>
            <a:pPr lvl="1"/>
            <a:r>
              <a:rPr lang="en-US" sz="2800" dirty="0"/>
              <a:t>Supports </a:t>
            </a:r>
            <a:r>
              <a:rPr lang="en-US" sz="2800" b="1" dirty="0">
                <a:solidFill>
                  <a:schemeClr val="bg1"/>
                </a:solidFill>
              </a:rPr>
              <a:t>different data types</a:t>
            </a:r>
          </a:p>
          <a:p>
            <a:pPr lvl="1"/>
            <a:r>
              <a:rPr lang="en-US" sz="2800" dirty="0"/>
              <a:t>Parameters </a:t>
            </a:r>
            <a:r>
              <a:rPr lang="en-US" sz="2800" b="1" dirty="0">
                <a:solidFill>
                  <a:schemeClr val="bg1"/>
                </a:solidFill>
              </a:rPr>
              <a:t>are not saved </a:t>
            </a:r>
            <a:r>
              <a:rPr lang="en-US" sz="2800" dirty="0"/>
              <a:t>in  browser history</a:t>
            </a:r>
          </a:p>
          <a:p>
            <a:pPr lvl="1"/>
            <a:r>
              <a:rPr lang="en-US" sz="2800" dirty="0"/>
              <a:t>Results </a:t>
            </a:r>
            <a:r>
              <a:rPr lang="en-US" sz="2800" b="1" dirty="0">
                <a:solidFill>
                  <a:schemeClr val="bg1"/>
                </a:solidFill>
              </a:rPr>
              <a:t>cannot</a:t>
            </a:r>
            <a:r>
              <a:rPr lang="en-US" sz="2800" dirty="0"/>
              <a:t> be bookmarked</a:t>
            </a:r>
            <a:endParaRPr lang="bg-BG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039F2-D83E-40E6-8647-DAE8BFAC0A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000" y="1179000"/>
            <a:ext cx="5545598" cy="4956096"/>
          </a:xfrm>
        </p:spPr>
        <p:txBody>
          <a:bodyPr>
            <a:normAutofit fontScale="92500"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b="1" noProof="1">
                <a:effectLst/>
                <a:latin typeface="+mj-lt"/>
              </a:rPr>
              <a:t> </a:t>
            </a:r>
            <a:r>
              <a:rPr lang="en-US" sz="2800" b="1" noProof="1">
                <a:solidFill>
                  <a:schemeClr val="bg1"/>
                </a:solidFill>
                <a:effectLst/>
                <a:latin typeface="+mj-lt"/>
              </a:rPr>
              <a:t>GET</a:t>
            </a:r>
          </a:p>
          <a:p>
            <a:pPr marL="900112" lvl="1" indent="-457200">
              <a:lnSpc>
                <a:spcPct val="100000"/>
              </a:lnSpc>
            </a:pPr>
            <a:r>
              <a:rPr lang="en-US" sz="2800" b="0" noProof="1">
                <a:solidFill>
                  <a:schemeClr val="tx1"/>
                </a:solidFill>
                <a:effectLst/>
                <a:latin typeface="+mj-lt"/>
              </a:rPr>
              <a:t>Values are contained in the </a:t>
            </a:r>
            <a:r>
              <a:rPr lang="en-US" sz="2800" b="1" noProof="1">
                <a:solidFill>
                  <a:schemeClr val="bg1"/>
                </a:solidFill>
                <a:effectLst/>
                <a:latin typeface="+mj-lt"/>
              </a:rPr>
              <a:t>URL</a:t>
            </a:r>
          </a:p>
          <a:p>
            <a:pPr marL="900112" lvl="1" indent="-457200">
              <a:lnSpc>
                <a:spcPct val="100000"/>
              </a:lnSpc>
            </a:pPr>
            <a:r>
              <a:rPr lang="en-US" sz="2800" b="0" noProof="1">
                <a:solidFill>
                  <a:schemeClr val="tx1"/>
                </a:solidFill>
                <a:effectLst/>
                <a:latin typeface="+mj-lt"/>
              </a:rPr>
              <a:t>Has a length limitation of </a:t>
            </a:r>
            <a:r>
              <a:rPr lang="en-US" sz="2800" b="1" noProof="1">
                <a:solidFill>
                  <a:schemeClr val="bg1"/>
                </a:solidFill>
                <a:effectLst/>
                <a:latin typeface="+mj-lt"/>
              </a:rPr>
              <a:t>255 characters</a:t>
            </a:r>
          </a:p>
          <a:p>
            <a:pPr marL="900112" lvl="1" indent="-457200">
              <a:lnSpc>
                <a:spcPct val="100000"/>
              </a:lnSpc>
            </a:pPr>
            <a:r>
              <a:rPr lang="en-US" sz="2800" b="0" noProof="1">
                <a:solidFill>
                  <a:schemeClr val="tx1"/>
                </a:solidFill>
                <a:effectLst/>
                <a:latin typeface="+mj-lt"/>
              </a:rPr>
              <a:t>It is </a:t>
            </a:r>
            <a:r>
              <a:rPr lang="en-US" sz="2800" b="1" noProof="1">
                <a:solidFill>
                  <a:schemeClr val="bg1"/>
                </a:solidFill>
                <a:effectLst/>
                <a:latin typeface="+mj-lt"/>
              </a:rPr>
              <a:t>often</a:t>
            </a:r>
            <a:r>
              <a:rPr lang="en-US" sz="2800" b="0" noProof="1">
                <a:solidFill>
                  <a:schemeClr val="tx1"/>
                </a:solidFill>
                <a:effectLst/>
                <a:latin typeface="+mj-lt"/>
              </a:rPr>
              <a:t> cacheable</a:t>
            </a:r>
          </a:p>
          <a:p>
            <a:pPr marL="900112" lvl="1" indent="-457200">
              <a:lnSpc>
                <a:spcPct val="100000"/>
              </a:lnSpc>
            </a:pPr>
            <a:r>
              <a:rPr lang="en-US" sz="2800" b="0" noProof="1">
                <a:solidFill>
                  <a:schemeClr val="tx1"/>
                </a:solidFill>
                <a:effectLst/>
                <a:latin typeface="+mj-lt"/>
              </a:rPr>
              <a:t>Supports </a:t>
            </a:r>
            <a:r>
              <a:rPr lang="en-US" sz="2800" noProof="1">
                <a:effectLst/>
                <a:latin typeface="+mj-lt"/>
              </a:rPr>
              <a:t>only</a:t>
            </a:r>
            <a:r>
              <a:rPr lang="en-US" sz="2800" b="1" noProof="1">
                <a:solidFill>
                  <a:schemeClr val="bg1"/>
                </a:solidFill>
                <a:effectLst/>
                <a:latin typeface="+mj-lt"/>
              </a:rPr>
              <a:t> string data types</a:t>
            </a:r>
          </a:p>
          <a:p>
            <a:pPr marL="900112" lvl="1" indent="-457200">
              <a:lnSpc>
                <a:spcPct val="100000"/>
              </a:lnSpc>
            </a:pPr>
            <a:r>
              <a:rPr lang="en-US" sz="2800" b="0" noProof="1">
                <a:solidFill>
                  <a:schemeClr val="tx1"/>
                </a:solidFill>
                <a:effectLst/>
                <a:latin typeface="+mj-lt"/>
              </a:rPr>
              <a:t>Parameters </a:t>
            </a:r>
            <a:r>
              <a:rPr lang="en-US" sz="2800" b="1" noProof="1">
                <a:solidFill>
                  <a:schemeClr val="bg1"/>
                </a:solidFill>
                <a:effectLst/>
                <a:latin typeface="+mj-lt"/>
              </a:rPr>
              <a:t>are</a:t>
            </a:r>
            <a:r>
              <a:rPr lang="en-US" sz="2800" b="0" noProof="1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US" sz="2800" b="1" noProof="1">
                <a:solidFill>
                  <a:schemeClr val="bg1"/>
                </a:solidFill>
                <a:effectLst/>
                <a:latin typeface="+mj-lt"/>
              </a:rPr>
              <a:t>saved</a:t>
            </a:r>
            <a:r>
              <a:rPr lang="en-US" sz="2800" b="0" noProof="1">
                <a:solidFill>
                  <a:schemeClr val="tx1"/>
                </a:solidFill>
                <a:effectLst/>
                <a:latin typeface="+mj-lt"/>
              </a:rPr>
              <a:t> in </a:t>
            </a:r>
            <a:r>
              <a:rPr lang="en-US" sz="2800" noProof="1">
                <a:effectLst/>
                <a:latin typeface="+mj-lt"/>
              </a:rPr>
              <a:t>browser history</a:t>
            </a:r>
          </a:p>
          <a:p>
            <a:pPr marL="900112" lvl="1" indent="-457200">
              <a:lnSpc>
                <a:spcPct val="100000"/>
              </a:lnSpc>
            </a:pPr>
            <a:r>
              <a:rPr lang="en-US" sz="2800" b="0" noProof="1">
                <a:solidFill>
                  <a:schemeClr val="tx1"/>
                </a:solidFill>
                <a:effectLst/>
                <a:latin typeface="+mj-lt"/>
              </a:rPr>
              <a:t>Results </a:t>
            </a:r>
            <a:r>
              <a:rPr lang="en-US" sz="2800" b="1" noProof="1">
                <a:solidFill>
                  <a:schemeClr val="bg1"/>
                </a:solidFill>
                <a:effectLst/>
                <a:latin typeface="+mj-lt"/>
              </a:rPr>
              <a:t>can</a:t>
            </a:r>
            <a:r>
              <a:rPr lang="en-US" sz="2800" b="0" noProof="1">
                <a:solidFill>
                  <a:schemeClr val="tx1"/>
                </a:solidFill>
                <a:effectLst/>
                <a:latin typeface="+mj-lt"/>
              </a:rPr>
              <a:t> be bookmarked</a:t>
            </a:r>
          </a:p>
          <a:p>
            <a:endParaRPr lang="bg-BG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vs. POST Method</a:t>
            </a:r>
          </a:p>
        </p:txBody>
      </p:sp>
    </p:spTree>
    <p:extLst>
      <p:ext uri="{BB962C8B-B14F-4D97-AF65-F5344CB8AC3E}">
        <p14:creationId xmlns:p14="http://schemas.microsoft.com/office/powerpoint/2010/main" val="82483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82CD99-B57C-4CA4-85F1-A0D703641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2600"/>
            <a:ext cx="3124200" cy="1683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HTTP/2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What's HTTP/2? What's New? What's Better? </a:t>
            </a:r>
          </a:p>
        </p:txBody>
      </p:sp>
    </p:spTree>
    <p:extLst>
      <p:ext uri="{BB962C8B-B14F-4D97-AF65-F5344CB8AC3E}">
        <p14:creationId xmlns:p14="http://schemas.microsoft.com/office/powerpoint/2010/main" val="19837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DE86E6C-E7CF-4603-B948-46AEFBCFF062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3344678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HTTP/2</a:t>
            </a:r>
            <a:r>
              <a:rPr lang="en-US" sz="2800" dirty="0"/>
              <a:t> (originally named </a:t>
            </a:r>
            <a:r>
              <a:rPr lang="en-US" sz="2800" b="1" dirty="0">
                <a:solidFill>
                  <a:schemeClr val="bg1"/>
                </a:solidFill>
              </a:rPr>
              <a:t>HTTP/2.0</a:t>
            </a:r>
            <a:r>
              <a:rPr lang="en-US" sz="2800" dirty="0"/>
              <a:t>) is a major revision of the </a:t>
            </a:r>
            <a:r>
              <a:rPr lang="en-US" sz="2800" b="1" dirty="0">
                <a:solidFill>
                  <a:schemeClr val="bg1"/>
                </a:solidFill>
              </a:rPr>
              <a:t>HTTP</a:t>
            </a:r>
            <a:r>
              <a:rPr lang="en-US" sz="2800" dirty="0"/>
              <a:t> network </a:t>
            </a:r>
            <a:br>
              <a:rPr lang="en-US" sz="2800" dirty="0"/>
            </a:br>
            <a:r>
              <a:rPr lang="en-US" sz="2800" dirty="0"/>
              <a:t>protocol used by the </a:t>
            </a:r>
            <a:r>
              <a:rPr lang="en-US" sz="2800" b="1" dirty="0">
                <a:solidFill>
                  <a:schemeClr val="bg1"/>
                </a:solidFill>
              </a:rPr>
              <a:t>World Wide Web</a:t>
            </a:r>
            <a:endParaRPr lang="en-US" sz="2800" dirty="0"/>
          </a:p>
          <a:p>
            <a:pPr lvl="1"/>
            <a:r>
              <a:rPr lang="en-US" sz="2600" dirty="0"/>
              <a:t>Supported by most of the popular web browsers (Chrome, Mozilla, Opera, ...)</a:t>
            </a:r>
          </a:p>
          <a:p>
            <a:pPr lvl="1"/>
            <a:r>
              <a:rPr lang="en-US" sz="2600" dirty="0"/>
              <a:t>Fast &amp; optimized</a:t>
            </a:r>
          </a:p>
          <a:p>
            <a:pPr lvl="1"/>
            <a:r>
              <a:rPr lang="en-US" sz="2600" dirty="0"/>
              <a:t>Meets modern web usage requirements</a:t>
            </a:r>
            <a:endParaRPr lang="bg-BG" sz="2600" dirty="0"/>
          </a:p>
          <a:p>
            <a:pPr lvl="1"/>
            <a:r>
              <a:rPr lang="en-US" sz="2600" dirty="0"/>
              <a:t>Completely Backwards-Compatible</a:t>
            </a:r>
            <a:endParaRPr lang="en-US" sz="24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3BAEDBC-FFB2-4DBC-9B53-D5302D4D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What's HTTP/2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9B5CFD-8D2B-4507-89F9-B621B0ED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000" y="3856453"/>
            <a:ext cx="4858412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3C01ED6-1807-43EE-AE4F-9266AA25CE1E}"/>
              </a:ext>
            </a:extLst>
          </p:cNvPr>
          <p:cNvSpPr txBox="1">
            <a:spLocks/>
          </p:cNvSpPr>
          <p:nvPr/>
        </p:nvSpPr>
        <p:spPr>
          <a:xfrm>
            <a:off x="190404" y="4495800"/>
            <a:ext cx="6057997" cy="1600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dirty="0"/>
              <a:t>As of Apr 2023, </a:t>
            </a:r>
            <a:r>
              <a:rPr lang="en-US" sz="2800" b="1" dirty="0">
                <a:solidFill>
                  <a:schemeClr val="bg1"/>
                </a:solidFill>
              </a:rPr>
              <a:t>40%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of all the websites support </a:t>
            </a:r>
            <a:r>
              <a:rPr lang="en-US" sz="2800" b="1" dirty="0">
                <a:solidFill>
                  <a:schemeClr val="bg1"/>
                </a:solidFill>
              </a:rPr>
              <a:t>HTTP/2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/>
              <a:t>(W3Techs statistics)</a:t>
            </a:r>
          </a:p>
          <a:p>
            <a:endParaRPr lang="en-US" sz="2600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906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27FA31-7BEE-4554-9BEF-BCE95E41A187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4868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/>
              <a:t> </a:t>
            </a:r>
            <a:r>
              <a:rPr lang="en-US" sz="3200" dirty="0"/>
              <a:t>is meant to erase the need of maintaining complex server   infrastructures in order to perform well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communicates in binary data frames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introduces several new important elements</a:t>
            </a:r>
          </a:p>
          <a:p>
            <a:pPr lvl="1"/>
            <a:r>
              <a:rPr lang="en-US" sz="3000" dirty="0"/>
              <a:t>HTTP/2 Multiplexing</a:t>
            </a:r>
          </a:p>
          <a:p>
            <a:pPr lvl="1"/>
            <a:r>
              <a:rPr lang="en-US" sz="3000" dirty="0"/>
              <a:t>HTTP/2 Header Compression</a:t>
            </a:r>
          </a:p>
          <a:p>
            <a:pPr lvl="1"/>
            <a:r>
              <a:rPr lang="en-US" sz="3000" dirty="0"/>
              <a:t>HTTP/2 Server Push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ED341F3-2B57-4DB4-9C48-1E8ACF88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What's New?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EA5FC5-4873-42EF-A0B8-0E50EA689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65" y="3841411"/>
            <a:ext cx="5707875" cy="2430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5D58EF-DB84-4E7A-B0D1-351BBCE4B1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3553" y="1952934"/>
            <a:ext cx="3322155" cy="904980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834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Protocol?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GB" sz="3600" dirty="0"/>
              <a:t>A </a:t>
            </a:r>
            <a:r>
              <a:rPr lang="en-GB" sz="3600" b="1" dirty="0">
                <a:solidFill>
                  <a:schemeClr val="bg1"/>
                </a:solidFill>
              </a:rPr>
              <a:t>communication</a:t>
            </a:r>
            <a:r>
              <a:rPr lang="en-GB" sz="3600" dirty="0"/>
              <a:t> protocol == </a:t>
            </a:r>
            <a:r>
              <a:rPr lang="en-GB" sz="3600" b="1" dirty="0">
                <a:solidFill>
                  <a:schemeClr val="bg1"/>
                </a:solidFill>
              </a:rPr>
              <a:t>set of rules</a:t>
            </a:r>
            <a:r>
              <a:rPr lang="en-GB" sz="3600" dirty="0"/>
              <a:t>, which define how two or more parties are talking to each other</a:t>
            </a:r>
          </a:p>
          <a:p>
            <a:pPr lvl="1">
              <a:lnSpc>
                <a:spcPct val="100000"/>
              </a:lnSpc>
            </a:pPr>
            <a:r>
              <a:rPr lang="en-GB" sz="3600" dirty="0"/>
              <a:t>It is like a common language used for communication between machines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424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633309-7E02-495E-913B-9604135717A5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677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The art of handling multiple streams over a </a:t>
            </a:r>
            <a:r>
              <a:rPr lang="en-US" sz="3200" b="1" dirty="0">
                <a:solidFill>
                  <a:schemeClr val="bg1"/>
                </a:solidFill>
              </a:rPr>
              <a:t>single</a:t>
            </a:r>
            <a:r>
              <a:rPr lang="en-US" sz="3200" dirty="0"/>
              <a:t> TCP connection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A015DA5-614A-400C-BD3A-E66C57D0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HTTP/2 Multiplexing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0A2DB-A128-41F0-9878-AD5D7099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924239"/>
            <a:ext cx="7620000" cy="4505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72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4E02C40-02AD-451F-8103-39ED4ED5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-15077"/>
            <a:ext cx="9577597" cy="1110780"/>
          </a:xfrm>
        </p:spPr>
        <p:txBody>
          <a:bodyPr/>
          <a:lstStyle/>
          <a:p>
            <a:r>
              <a:rPr lang="en-US" dirty="0"/>
              <a:t>HTTP/2 Header Compression</a:t>
            </a: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571D0CCE-593B-4347-A68C-88B5947E6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15" y="1447800"/>
            <a:ext cx="6484096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8DFED8-44C4-4CEB-97C0-C0EA3B2F4E85}"/>
              </a:ext>
            </a:extLst>
          </p:cNvPr>
          <p:cNvSpPr txBox="1">
            <a:spLocks/>
          </p:cNvSpPr>
          <p:nvPr/>
        </p:nvSpPr>
        <p:spPr>
          <a:xfrm>
            <a:off x="386667" y="1524000"/>
            <a:ext cx="4760999" cy="4648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HTTP/2</a:t>
            </a:r>
            <a:r>
              <a:rPr lang="en-US" sz="3000" dirty="0"/>
              <a:t> maintains a </a:t>
            </a:r>
            <a:r>
              <a:rPr lang="en-US" sz="3000" b="1" dirty="0">
                <a:solidFill>
                  <a:schemeClr val="bg1"/>
                </a:solidFill>
              </a:rPr>
              <a:t>HTTP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Header Table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across requests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Optimizes communication drastically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The process is essentially a </a:t>
            </a:r>
            <a:r>
              <a:rPr lang="en-US" sz="3000" b="1" dirty="0">
                <a:solidFill>
                  <a:schemeClr val="bg1"/>
                </a:solidFill>
              </a:rPr>
              <a:t>de-duplication</a:t>
            </a:r>
            <a:r>
              <a:rPr lang="en-US" sz="3000" dirty="0"/>
              <a:t>, rather than compression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2" name="Овал 1"/>
          <p:cNvSpPr/>
          <p:nvPr/>
        </p:nvSpPr>
        <p:spPr bwMode="auto">
          <a:xfrm>
            <a:off x="5691000" y="1674000"/>
            <a:ext cx="5220000" cy="675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Текстово поле 2"/>
          <p:cNvSpPr txBox="1"/>
          <p:nvPr/>
        </p:nvSpPr>
        <p:spPr>
          <a:xfrm>
            <a:off x="7086000" y="1699313"/>
            <a:ext cx="2205000" cy="62437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2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chemeClr val="bg2"/>
                </a:solidFill>
              </a:rPr>
              <a:t>HTTP/2</a:t>
            </a:r>
          </a:p>
        </p:txBody>
      </p:sp>
    </p:spTree>
    <p:extLst>
      <p:ext uri="{BB962C8B-B14F-4D97-AF65-F5344CB8AC3E}">
        <p14:creationId xmlns:p14="http://schemas.microsoft.com/office/powerpoint/2010/main" val="19712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1DC906-9535-456D-B639-B64BF736F872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12110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HTTP/2 Server Push </a:t>
            </a:r>
            <a:r>
              <a:rPr lang="en-US" sz="3000" b="1" dirty="0"/>
              <a:t>==</a:t>
            </a:r>
            <a:r>
              <a:rPr lang="en-US" sz="3000" dirty="0"/>
              <a:t> the process of sending resources to clients,          without them having to ask for it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C7B0C74-A74C-4390-97B4-52B45196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HTTP/2 Server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2A2FF-CC85-446E-8FE4-DCEDFCF77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1" y="2667000"/>
            <a:ext cx="10972038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943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HTTP/3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What's HTTP/</a:t>
            </a:r>
            <a:r>
              <a:rPr lang="bg-BG" dirty="0"/>
              <a:t>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993C50-F95A-433F-B594-FCFF0BA32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887" y="2394000"/>
            <a:ext cx="2562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2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4"/>
          <p:cNvSpPr txBox="1"/>
          <p:nvPr/>
        </p:nvSpPr>
        <p:spPr>
          <a:xfrm>
            <a:off x="192001" y="1151122"/>
            <a:ext cx="6128999" cy="5652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6915" marR="0" lvl="0" indent="-4569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HTTP/3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new standard in development that will affect how web browsers and servers communicate</a:t>
            </a:r>
          </a:p>
          <a:p>
            <a:pPr marL="456915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of Apr 2023, HTTP/3 is supported by 26% of web browsers </a:t>
            </a:r>
            <a:r>
              <a:rPr lang="en-US" sz="3200" dirty="0"/>
              <a:t>(W3Techs statistics)</a:t>
            </a:r>
          </a:p>
          <a:p>
            <a:pPr marL="456915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200"/>
              <a:t>Uses </a:t>
            </a:r>
            <a:r>
              <a:rPr lang="en-US" sz="3200" b="1" dirty="0">
                <a:solidFill>
                  <a:schemeClr val="bg1"/>
                </a:solidFill>
              </a:rPr>
              <a:t>QUIC</a:t>
            </a:r>
            <a:r>
              <a:rPr lang="en-US" sz="3200" dirty="0"/>
              <a:t> Protocol</a:t>
            </a:r>
          </a:p>
          <a:p>
            <a: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lang="en-US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6915" marR="0" lvl="0" indent="-4569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endParaRPr lang="en-US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44"/>
          <p:cNvSpPr txBox="1"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What's HTTP/3</a:t>
            </a:r>
            <a:endParaRPr dirty="0"/>
          </a:p>
        </p:txBody>
      </p:sp>
      <p:sp>
        <p:nvSpPr>
          <p:cNvPr id="665" name="Google Shape;665;p44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F68328-400F-4C96-8794-4B9ECABA6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729" y="1539000"/>
            <a:ext cx="3840301" cy="273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40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4"/>
          <p:cNvSpPr txBox="1"/>
          <p:nvPr/>
        </p:nvSpPr>
        <p:spPr>
          <a:xfrm>
            <a:off x="192001" y="1151122"/>
            <a:ext cx="5903999" cy="551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6915" lvl="1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2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Significant upgrades 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for user experience</a:t>
            </a:r>
          </a:p>
          <a:p>
            <a:pPr marL="914115" lvl="2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Decreasing the effects of packet loss</a:t>
            </a:r>
          </a:p>
          <a:p>
            <a:pPr marL="914115" lvl="2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Workaround for the slow performance</a:t>
            </a:r>
            <a:r>
              <a:rPr lang="bg-BG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 g.</a:t>
            </a:r>
            <a:r>
              <a:rPr lang="bg-BG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when a smartphone switches from Wi-Fi to cellular data</a:t>
            </a:r>
          </a:p>
          <a:p>
            <a:pPr marL="456915" lvl="5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Reliability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Security</a:t>
            </a:r>
          </a:p>
          <a:p>
            <a:pPr marL="456915" lvl="5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endParaRPr lang="en-US"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44"/>
          <p:cNvSpPr txBox="1"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What's new?</a:t>
            </a:r>
            <a:endParaRPr dirty="0"/>
          </a:p>
        </p:txBody>
      </p:sp>
      <p:sp>
        <p:nvSpPr>
          <p:cNvPr id="665" name="Google Shape;665;p44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FC641-6D79-48D9-8BD3-C4FABFCC7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03" y="2042561"/>
            <a:ext cx="5432727" cy="37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28528" y="1405704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69111" y="1801182"/>
            <a:ext cx="8012370" cy="46080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400" b="1" dirty="0">
                <a:solidFill>
                  <a:schemeClr val="bg2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HTTP</a:t>
            </a:r>
            <a:endParaRPr lang="en-US" sz="3400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HTML </a:t>
            </a:r>
            <a:r>
              <a:rPr lang="en-US" b="1" dirty="0">
                <a:solidFill>
                  <a:schemeClr val="bg1"/>
                </a:solidFill>
              </a:rPr>
              <a:t>Forms</a:t>
            </a:r>
            <a:r>
              <a:rPr lang="en-US" dirty="0">
                <a:solidFill>
                  <a:schemeClr val="bg2"/>
                </a:solidFill>
              </a:rPr>
              <a:t> &amp; </a:t>
            </a:r>
            <a:r>
              <a:rPr lang="en-US" b="1" dirty="0">
                <a:solidFill>
                  <a:schemeClr val="bg1"/>
                </a:solidFill>
              </a:rPr>
              <a:t>Actions</a:t>
            </a: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bg1"/>
                </a:solidFill>
              </a:rPr>
              <a:t>URLs</a:t>
            </a: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bg1"/>
                </a:solidFill>
              </a:rPr>
              <a:t>Request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&amp;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Response</a:t>
            </a: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bg1"/>
                </a:solidFill>
              </a:rPr>
              <a:t>MIME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&amp;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Media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Types</a:t>
            </a:r>
          </a:p>
          <a:p>
            <a:pPr>
              <a:buClr>
                <a:schemeClr val="bg2"/>
              </a:buClr>
            </a:pPr>
            <a:r>
              <a:rPr lang="en-US" b="1" dirty="0">
                <a:solidFill>
                  <a:schemeClr val="bg1"/>
                </a:solidFill>
              </a:rPr>
              <a:t> Web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Server</a:t>
            </a:r>
            <a:endParaRPr lang="en-US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bg1"/>
                </a:solidFill>
              </a:rPr>
              <a:t>Web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Communication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907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A67F800-7980-E3CA-7188-3C478C8E98B8}"/>
              </a:ext>
            </a:extLst>
          </p:cNvPr>
          <p:cNvGrpSpPr/>
          <p:nvPr/>
        </p:nvGrpSpPr>
        <p:grpSpPr>
          <a:xfrm>
            <a:off x="3737560" y="1622524"/>
            <a:ext cx="7787441" cy="3498930"/>
            <a:chOff x="3749351" y="1549902"/>
            <a:chExt cx="7787441" cy="3498930"/>
          </a:xfrm>
        </p:grpSpPr>
        <p:pic>
          <p:nvPicPr>
            <p:cNvPr id="7" name="Picture 6" descr="A picture containing text, sign, vector graphics&#10;&#10;Description automatically generated">
              <a:extLst>
                <a:ext uri="{FF2B5EF4-FFF2-40B4-BE49-F238E27FC236}">
                  <a16:creationId xmlns:a16="http://schemas.microsoft.com/office/drawing/2014/main" id="{15CE28B1-02BA-4014-E149-BF1EE094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020" y="1549902"/>
              <a:ext cx="1343039" cy="134303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F82FF4F-4AD2-4B3B-1445-F3C6BA268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4661" y="3848395"/>
              <a:ext cx="1147961" cy="1147961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68CCA8DB-9EFC-F9BC-57AE-81E4F843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9277" y="3871255"/>
              <a:ext cx="1147961" cy="1147961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3FDF9297-50FA-E866-B6CE-9D64B1E8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0306" y="3874225"/>
              <a:ext cx="1147961" cy="1147961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A1BC0C9-7A7B-9C5B-B457-3E86E59E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38229" y="3900407"/>
              <a:ext cx="888756" cy="1043936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BE174DA-A182-7E57-06D4-86AFA26D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49351" y="3928121"/>
              <a:ext cx="837913" cy="1040168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9B7FFC36-A4BC-7A53-AB82-82C398A47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79380" y="3876626"/>
              <a:ext cx="1257412" cy="117220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B2AEAC-BDEE-9D5F-67A3-17CEDA699052}"/>
                </a:ext>
              </a:extLst>
            </p:cNvPr>
            <p:cNvGrpSpPr/>
            <p:nvPr/>
          </p:nvGrpSpPr>
          <p:grpSpPr>
            <a:xfrm>
              <a:off x="4091553" y="3060524"/>
              <a:ext cx="6825992" cy="559921"/>
              <a:chOff x="1433768" y="2645180"/>
              <a:chExt cx="9324489" cy="78382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A38ABD5-1637-DC80-A922-DF10E4F75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645180"/>
                <a:ext cx="1" cy="469190"/>
              </a:xfrm>
              <a:prstGeom prst="line">
                <a:avLst/>
              </a:prstGeom>
              <a:ln w="41275">
                <a:solidFill>
                  <a:srgbClr val="FFA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17B586A-0BC5-5E32-7E67-FD277547E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3768" y="3114370"/>
                <a:ext cx="9324489" cy="314630"/>
              </a:xfrm>
              <a:prstGeom prst="rect">
                <a:avLst/>
              </a:prstGeom>
            </p:spPr>
          </p:pic>
        </p:grpSp>
      </p:grp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9C30DD70-D438-6D27-35D3-8BB87496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4" y="2319421"/>
            <a:ext cx="3660176" cy="4247149"/>
          </a:xfrm>
          <a:prstGeom prst="rect">
            <a:avLst/>
          </a:prstGeom>
        </p:spPr>
      </p:pic>
      <p:sp>
        <p:nvSpPr>
          <p:cNvPr id="2" name="Google Shape;441;p37">
            <a:extLst>
              <a:ext uri="{FF2B5EF4-FFF2-40B4-BE49-F238E27FC236}">
                <a16:creationId xmlns:a16="http://schemas.microsoft.com/office/drawing/2014/main" id="{2AFB472C-93C2-241B-75FA-457782840F92}"/>
              </a:ext>
            </a:extLst>
          </p:cNvPr>
          <p:cNvSpPr txBox="1">
            <a:spLocks/>
          </p:cNvSpPr>
          <p:nvPr/>
        </p:nvSpPr>
        <p:spPr>
          <a:xfrm>
            <a:off x="809628" y="703244"/>
            <a:ext cx="5916372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234465"/>
              </a:buClr>
              <a:buSzPts val="8800"/>
            </a:pPr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54B365E9-8FD0-6D5B-2DFC-723EE5DDD5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1341" y="202022"/>
            <a:ext cx="2028825" cy="790575"/>
          </a:xfrm>
          <a:prstGeom prst="rect">
            <a:avLst/>
          </a:prstGeom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3BD6ABFC-02BF-2D42-B42B-6929222F37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388471"/>
            <a:ext cx="1219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606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085D2-301C-D855-6375-DC447ABCB9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29804C-BF3D-66BA-9097-BE92BD49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en-US" dirty="0"/>
          </a:p>
        </p:txBody>
      </p:sp>
      <p:pic>
        <p:nvPicPr>
          <p:cNvPr id="6" name="Picture 5" descr="A picture containing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92C06A0-B1BF-1310-EB3F-B37FB454D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460" y="1384861"/>
            <a:ext cx="2399079" cy="1395031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EB81ECF4-6AFB-2948-D69F-A4890EA338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93" b="25044"/>
          <a:stretch/>
        </p:blipFill>
        <p:spPr>
          <a:xfrm>
            <a:off x="4562413" y="1681062"/>
            <a:ext cx="3218139" cy="1098830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D5F7E69F-916E-E7FD-07B0-C84410BDE8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2" y="2728465"/>
            <a:ext cx="2672099" cy="1237015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hlinkClick r:id="rId8"/>
            <a:extLst>
              <a:ext uri="{FF2B5EF4-FFF2-40B4-BE49-F238E27FC236}">
                <a16:creationId xmlns:a16="http://schemas.microsoft.com/office/drawing/2014/main" id="{D4B56F0D-118C-3538-77F6-189509F6D0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8" y="1459020"/>
            <a:ext cx="2956026" cy="1020064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2C192C54-107A-E9CB-0B22-954F235E75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26" y="5732594"/>
            <a:ext cx="2888606" cy="651406"/>
          </a:xfrm>
          <a:prstGeom prst="rect">
            <a:avLst/>
          </a:prstGeom>
        </p:spPr>
      </p:pic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20BE7987-5C32-4B3D-2FF2-632CCB5F9FF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9" b="28085"/>
          <a:stretch/>
        </p:blipFill>
        <p:spPr>
          <a:xfrm>
            <a:off x="8648919" y="5122505"/>
            <a:ext cx="3384648" cy="1451895"/>
          </a:xfrm>
          <a:prstGeom prst="rect">
            <a:avLst/>
          </a:prstGeom>
        </p:spPr>
      </p:pic>
      <p:pic>
        <p:nvPicPr>
          <p:cNvPr id="14" name="Picture 13">
            <a:hlinkClick r:id="rId14"/>
            <a:extLst>
              <a:ext uri="{FF2B5EF4-FFF2-40B4-BE49-F238E27FC236}">
                <a16:creationId xmlns:a16="http://schemas.microsoft.com/office/drawing/2014/main" id="{C32B12E6-D24D-80B6-B195-9E48215487B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2" b="26141"/>
          <a:stretch/>
        </p:blipFill>
        <p:spPr>
          <a:xfrm>
            <a:off x="4549636" y="3005246"/>
            <a:ext cx="3092395" cy="1627409"/>
          </a:xfrm>
          <a:prstGeom prst="rect">
            <a:avLst/>
          </a:prstGeom>
        </p:spPr>
      </p:pic>
      <p:pic>
        <p:nvPicPr>
          <p:cNvPr id="15" name="Picture 14">
            <a:hlinkClick r:id="rId16"/>
            <a:extLst>
              <a:ext uri="{FF2B5EF4-FFF2-40B4-BE49-F238E27FC236}">
                <a16:creationId xmlns:a16="http://schemas.microsoft.com/office/drawing/2014/main" id="{45E3E7FC-2B32-01E7-FFCA-DACB5E28FAE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5" b="33481"/>
          <a:stretch/>
        </p:blipFill>
        <p:spPr>
          <a:xfrm>
            <a:off x="531350" y="4319980"/>
            <a:ext cx="3011398" cy="936998"/>
          </a:xfrm>
          <a:prstGeom prst="rect">
            <a:avLst/>
          </a:prstGeom>
        </p:spPr>
      </p:pic>
      <p:pic>
        <p:nvPicPr>
          <p:cNvPr id="16" name="Picture 15">
            <a:hlinkClick r:id="rId18"/>
            <a:extLst>
              <a:ext uri="{FF2B5EF4-FFF2-40B4-BE49-F238E27FC236}">
                <a16:creationId xmlns:a16="http://schemas.microsoft.com/office/drawing/2014/main" id="{CF05ABB3-5FA2-EF53-35DB-3553C024050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1" b="38757"/>
          <a:stretch/>
        </p:blipFill>
        <p:spPr>
          <a:xfrm>
            <a:off x="4395393" y="4909437"/>
            <a:ext cx="3552181" cy="1148860"/>
          </a:xfrm>
          <a:prstGeom prst="rect">
            <a:avLst/>
          </a:prstGeom>
        </p:spPr>
      </p:pic>
      <p:pic>
        <p:nvPicPr>
          <p:cNvPr id="3" name="Picture 5" descr="A green and orange 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1F6BA7DE-DA2D-44B0-E661-6A3D1ED36D2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19" y="3084027"/>
            <a:ext cx="2769036" cy="17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664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2CBAE2C-68A8-466B-AD8D-10A1A5B7F041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8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285350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freevectors.net/files/large/Laptop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0482"/>
            <a:ext cx="2116982" cy="21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Text Transfer Protocol</a:t>
            </a:r>
            <a:endParaRPr lang="bg-BG" dirty="0"/>
          </a:p>
        </p:txBody>
      </p:sp>
      <p:sp>
        <p:nvSpPr>
          <p:cNvPr id="13" name="Arc 12"/>
          <p:cNvSpPr/>
          <p:nvPr/>
        </p:nvSpPr>
        <p:spPr>
          <a:xfrm rot="5400000">
            <a:off x="3811699" y="74501"/>
            <a:ext cx="4187602" cy="69342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stealth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5" name="Callout: Line 14"/>
          <p:cNvSpPr/>
          <p:nvPr/>
        </p:nvSpPr>
        <p:spPr>
          <a:xfrm>
            <a:off x="1219200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allout: Line 16"/>
          <p:cNvSpPr/>
          <p:nvPr/>
        </p:nvSpPr>
        <p:spPr>
          <a:xfrm>
            <a:off x="1562100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allout: Line 17"/>
          <p:cNvSpPr/>
          <p:nvPr/>
        </p:nvSpPr>
        <p:spPr>
          <a:xfrm>
            <a:off x="1888382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allout: Line 18"/>
          <p:cNvSpPr/>
          <p:nvPr/>
        </p:nvSpPr>
        <p:spPr>
          <a:xfrm>
            <a:off x="2286000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allout: Line 23"/>
          <p:cNvSpPr/>
          <p:nvPr/>
        </p:nvSpPr>
        <p:spPr>
          <a:xfrm flipH="1">
            <a:off x="9067800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allout: Line 24"/>
          <p:cNvSpPr/>
          <p:nvPr/>
        </p:nvSpPr>
        <p:spPr>
          <a:xfrm flipH="1">
            <a:off x="8763000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Callout: Line 25"/>
          <p:cNvSpPr/>
          <p:nvPr/>
        </p:nvSpPr>
        <p:spPr>
          <a:xfrm flipH="1">
            <a:off x="8458200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Callout: Line 26"/>
          <p:cNvSpPr/>
          <p:nvPr/>
        </p:nvSpPr>
        <p:spPr>
          <a:xfrm flipH="1">
            <a:off x="8001000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4908277" y="5377304"/>
            <a:ext cx="2286000" cy="953453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(wires / air / fiber)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Arc 12"/>
          <p:cNvSpPr/>
          <p:nvPr/>
        </p:nvSpPr>
        <p:spPr>
          <a:xfrm rot="5400000">
            <a:off x="4293632" y="607052"/>
            <a:ext cx="3223736" cy="57150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0" name="Flowchart: Alternate Process 29"/>
          <p:cNvSpPr/>
          <p:nvPr/>
        </p:nvSpPr>
        <p:spPr>
          <a:xfrm>
            <a:off x="3686585" y="1915052"/>
            <a:ext cx="2133600" cy="527804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6156462" y="1915051"/>
            <a:ext cx="2133600" cy="527804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1752600"/>
            <a:ext cx="17526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248400" y="1752600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08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16" grpId="0" animBg="1"/>
      <p:bldP spid="29" grpId="0" animBg="1"/>
      <p:bldP spid="30" grpId="0" animBg="1"/>
      <p:bldP spid="30" grpId="1" animBg="1"/>
      <p:bldP spid="3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2001" y="1151122"/>
            <a:ext cx="11753999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</a:t>
            </a:r>
            <a:r>
              <a:rPr lang="en-US" b="1" dirty="0" err="1">
                <a:solidFill>
                  <a:schemeClr val="bg1"/>
                </a:solidFill>
              </a:rPr>
              <a:t>H</a:t>
            </a:r>
            <a:r>
              <a:rPr lang="en-US" dirty="0" err="1"/>
              <a:t>yper</a:t>
            </a:r>
            <a:r>
              <a:rPr lang="en-US" b="1" dirty="0" err="1">
                <a:solidFill>
                  <a:schemeClr val="bg1"/>
                </a:solidFill>
              </a:rPr>
              <a:t>T</a:t>
            </a:r>
            <a:r>
              <a:rPr lang="en-US" dirty="0" err="1"/>
              <a:t>ext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T</a:t>
            </a:r>
            <a:r>
              <a:rPr lang="en-US" dirty="0"/>
              <a:t>ransfer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dirty="0"/>
              <a:t>rotocol</a:t>
            </a:r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Text-based client-server</a:t>
            </a:r>
            <a:r>
              <a:rPr lang="en-US" b="1" dirty="0"/>
              <a:t> </a:t>
            </a:r>
            <a:r>
              <a:rPr lang="en-US" dirty="0"/>
              <a:t>protocol</a:t>
            </a:r>
          </a:p>
          <a:p>
            <a:pPr>
              <a:lnSpc>
                <a:spcPct val="100000"/>
              </a:lnSpc>
            </a:pPr>
            <a:r>
              <a:rPr lang="en-US" sz="3400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General-purpose client-server </a:t>
            </a:r>
            <a:r>
              <a:rPr lang="en-US" sz="3400" dirty="0"/>
              <a:t>protocol used to </a:t>
            </a:r>
            <a:r>
              <a:rPr lang="en-US" sz="3400" b="1" dirty="0">
                <a:solidFill>
                  <a:schemeClr val="bg1"/>
                </a:solidFill>
              </a:rPr>
              <a:t>transmit data </a:t>
            </a:r>
            <a:r>
              <a:rPr lang="en-US" sz="3400" dirty="0"/>
              <a:t>across the web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For transferring Web resources (HTML files, images, styles, etc.)</a:t>
            </a:r>
          </a:p>
          <a:p>
            <a:pPr>
              <a:lnSpc>
                <a:spcPct val="100000"/>
              </a:lnSpc>
            </a:pPr>
            <a:r>
              <a:rPr lang="en-US" dirty="0"/>
              <a:t> Relies on </a:t>
            </a:r>
            <a:r>
              <a:rPr lang="en-US" b="1" dirty="0">
                <a:solidFill>
                  <a:schemeClr val="bg1"/>
                </a:solidFill>
              </a:rPr>
              <a:t>URLs</a:t>
            </a:r>
          </a:p>
          <a:p>
            <a:pPr marL="0" indent="0">
              <a:lnSpc>
                <a:spcPct val="100000"/>
              </a:lnSpc>
              <a:buNone/>
            </a:pPr>
            <a:endParaRPr lang="en-GB" sz="3200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HTTP Protocol</a:t>
            </a:r>
            <a:endParaRPr lang="bg-BG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997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2001" y="1151122"/>
            <a:ext cx="11393999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Stateless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Each HTTP request is </a:t>
            </a:r>
            <a:r>
              <a:rPr lang="en-US" sz="3000" b="1" dirty="0">
                <a:solidFill>
                  <a:schemeClr val="bg1"/>
                </a:solidFill>
              </a:rPr>
              <a:t>independent</a:t>
            </a:r>
            <a:r>
              <a:rPr lang="en-US" sz="3000" dirty="0"/>
              <a:t> from the others</a:t>
            </a:r>
            <a:endParaRPr lang="en-GB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Cookies and Web storages can overcome this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GB" sz="3400" dirty="0"/>
              <a:t>Uses the </a:t>
            </a:r>
            <a:r>
              <a:rPr lang="en-GB" sz="3400" b="1" dirty="0">
                <a:solidFill>
                  <a:schemeClr val="bg1"/>
                </a:solidFill>
              </a:rPr>
              <a:t>request-response model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HTTP Protocol</a:t>
            </a:r>
            <a:endParaRPr lang="bg-BG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1D564279-B0BA-4100-A9A5-CC1DCAF0C7B5}"/>
              </a:ext>
            </a:extLst>
          </p:cNvPr>
          <p:cNvSpPr>
            <a:spLocks/>
          </p:cNvSpPr>
          <p:nvPr/>
        </p:nvSpPr>
        <p:spPr bwMode="auto">
          <a:xfrm>
            <a:off x="4016907" y="3978547"/>
            <a:ext cx="4158186" cy="774498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tx1">
                <a:alpha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sz="1799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1D54E38-EE79-4DD6-8630-C1B91F6CC30B}"/>
              </a:ext>
            </a:extLst>
          </p:cNvPr>
          <p:cNvSpPr>
            <a:spLocks/>
          </p:cNvSpPr>
          <p:nvPr/>
        </p:nvSpPr>
        <p:spPr bwMode="auto">
          <a:xfrm flipH="1" flipV="1">
            <a:off x="4016906" y="5759375"/>
            <a:ext cx="4158186" cy="774498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tx1">
                <a:alpha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sz="1799" dirty="0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428783AE-562E-46B1-BF08-AC2AD2EB1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5110" y="4267067"/>
            <a:ext cx="2320160" cy="5538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999" b="1" dirty="0">
                <a:solidFill>
                  <a:schemeClr val="bg1"/>
                </a:solidFill>
                <a:cs typeface="Consolas" panose="020B0609020204030204" pitchFamily="49" charset="0"/>
              </a:rPr>
              <a:t>HTTP request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D0CDEAB1-30DD-460F-8C9C-7059BD995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045" y="5674017"/>
            <a:ext cx="2552021" cy="5538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999" b="1" dirty="0">
                <a:solidFill>
                  <a:schemeClr val="bg1"/>
                </a:solidFill>
                <a:cs typeface="Consolas" pitchFamily="49" charset="0"/>
              </a:rPr>
              <a:t>HTTP response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0B472A-8000-4DE6-9D78-D4D0FAB3B307}"/>
              </a:ext>
            </a:extLst>
          </p:cNvPr>
          <p:cNvGrpSpPr/>
          <p:nvPr/>
        </p:nvGrpSpPr>
        <p:grpSpPr>
          <a:xfrm>
            <a:off x="8278325" y="4185512"/>
            <a:ext cx="2262055" cy="2440671"/>
            <a:chOff x="8157204" y="3823226"/>
            <a:chExt cx="2206141" cy="24413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737853-9D33-4C67-856F-B2A5227DFFDC}"/>
                </a:ext>
              </a:extLst>
            </p:cNvPr>
            <p:cNvSpPr txBox="1"/>
            <p:nvPr/>
          </p:nvSpPr>
          <p:spPr>
            <a:xfrm>
              <a:off x="8219128" y="5710535"/>
              <a:ext cx="214421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999" dirty="0"/>
                <a:t>Web Server</a:t>
              </a:r>
            </a:p>
          </p:txBody>
        </p:sp>
        <p:pic>
          <p:nvPicPr>
            <p:cNvPr id="14" name="Picture 2" descr="http://www.imid.adalet.gov.tr/baskanligimiz/subeler/subeler/kurum_arsivi.png">
              <a:extLst>
                <a:ext uri="{FF2B5EF4-FFF2-40B4-BE49-F238E27FC236}">
                  <a16:creationId xmlns:a16="http://schemas.microsoft.com/office/drawing/2014/main" id="{87689C41-7DF9-4888-A1AC-1D769B60C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E9280E-5749-4A46-B292-F8808196D66E}"/>
              </a:ext>
            </a:extLst>
          </p:cNvPr>
          <p:cNvGrpSpPr/>
          <p:nvPr/>
        </p:nvGrpSpPr>
        <p:grpSpPr>
          <a:xfrm>
            <a:off x="1902631" y="4213401"/>
            <a:ext cx="2170637" cy="2488963"/>
            <a:chOff x="1785220" y="3851122"/>
            <a:chExt cx="2116982" cy="2489611"/>
          </a:xfrm>
        </p:grpSpPr>
        <p:pic>
          <p:nvPicPr>
            <p:cNvPr id="16" name="Picture 6" descr="http://www.freevectors.net/files/large/LaptopIcon.jpg">
              <a:extLst>
                <a:ext uri="{FF2B5EF4-FFF2-40B4-BE49-F238E27FC236}">
                  <a16:creationId xmlns:a16="http://schemas.microsoft.com/office/drawing/2014/main" id="{6B6AD369-F420-44F3-994C-00ED75A2E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8FA671-B3B2-4A8D-9838-C0A6EE384157}"/>
                </a:ext>
              </a:extLst>
            </p:cNvPr>
            <p:cNvSpPr txBox="1"/>
            <p:nvPr/>
          </p:nvSpPr>
          <p:spPr>
            <a:xfrm>
              <a:off x="1940700" y="5786735"/>
              <a:ext cx="18878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999" dirty="0"/>
                <a:t>Web Client</a:t>
              </a:r>
            </a:p>
          </p:txBody>
        </p:sp>
        <p:pic>
          <p:nvPicPr>
            <p:cNvPr id="18" name="Picture 2" descr="Резултат с изображение за browser icon">
              <a:extLst>
                <a:ext uri="{FF2B5EF4-FFF2-40B4-BE49-F238E27FC236}">
                  <a16:creationId xmlns:a16="http://schemas.microsoft.com/office/drawing/2014/main" id="{D6483B91-47E9-4189-821B-F93EC5969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221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2001" y="1796840"/>
            <a:ext cx="11804822" cy="4832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HTTP request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HTTP response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Conversation: Example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3505200" y="3413656"/>
            <a:ext cx="7696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Date: Mon, 5 Jul 2020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400" b="1" noProof="1">
                <a:latin typeface="Consolas" pitchFamily="49" charset="0"/>
                <a:cs typeface="Consolas" pitchFamily="49" charset="0"/>
              </a:rPr>
              <a:t>Mon, 12 Jul 2014 15:33:23 GMT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031001" y="5022277"/>
            <a:ext cx="3825000" cy="998230"/>
          </a:xfrm>
          <a:prstGeom prst="wedgeRoundRectCallout">
            <a:avLst>
              <a:gd name="adj1" fmla="val -134700"/>
              <a:gd name="adj2" fmla="val -504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empty line denotes the end of the </a:t>
            </a:r>
            <a:r>
              <a:rPr lang="en-US" sz="2400" b="1" noProof="1">
                <a:solidFill>
                  <a:schemeClr val="bg1"/>
                </a:solidFill>
                <a:cs typeface="Consolas" pitchFamily="49" charset="0"/>
              </a:rPr>
              <a:t>response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05200" y="1392040"/>
            <a:ext cx="7696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/</a:t>
            </a:r>
            <a:r>
              <a:rPr lang="en-GB" sz="2400" b="1" noProof="1"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www.softuni.bg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26000" y="2109825"/>
            <a:ext cx="3901736" cy="990847"/>
          </a:xfrm>
          <a:prstGeom prst="wedgeRoundRectCallout">
            <a:avLst>
              <a:gd name="adj1" fmla="val -125801"/>
              <a:gd name="adj2" fmla="val 10553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empty line denotes the end of the </a:t>
            </a:r>
            <a:r>
              <a:rPr lang="en-US" sz="2400" b="1" noProof="1">
                <a:solidFill>
                  <a:schemeClr val="bg1"/>
                </a:solidFill>
                <a:cs typeface="Consolas" pitchFamily="49" charset="0"/>
              </a:rPr>
              <a:t>request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 header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59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77188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7aee57a-33bc-479a-b375-2a9789967078" xsi:nil="true"/>
    <lcf76f155ced4ddcb4097134ff3c332f xmlns="d0d25b69-8e68-4841-9284-bd8f9504d22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E63F92689E2344800622A05AA3C338" ma:contentTypeVersion="15" ma:contentTypeDescription="Create a new document." ma:contentTypeScope="" ma:versionID="5a57a07a638ef8de7d2c5d095121ef2e">
  <xsd:schema xmlns:xsd="http://www.w3.org/2001/XMLSchema" xmlns:xs="http://www.w3.org/2001/XMLSchema" xmlns:p="http://schemas.microsoft.com/office/2006/metadata/properties" xmlns:ns2="d0d25b69-8e68-4841-9284-bd8f9504d222" xmlns:ns3="b7aee57a-33bc-479a-b375-2a9789967078" targetNamespace="http://schemas.microsoft.com/office/2006/metadata/properties" ma:root="true" ma:fieldsID="fa97156deb07b510288551d34a0f1a9e" ns2:_="" ns3:_="">
    <xsd:import namespace="d0d25b69-8e68-4841-9284-bd8f9504d222"/>
    <xsd:import namespace="b7aee57a-33bc-479a-b375-2a97899670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25b69-8e68-4841-9284-bd8f9504d2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0f6b91ac-d40f-491d-bfb0-a181f55199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aee57a-33bc-479a-b375-2a978996707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0272d0e-81d8-4ac7-9277-f1cd7dac00c5}" ma:internalName="TaxCatchAll" ma:showField="CatchAllData" ma:web="b7aee57a-33bc-479a-b375-2a978996707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99DAA1-E9B1-422C-A4D6-9BD57DA0A60A}">
  <ds:schemaRefs>
    <ds:schemaRef ds:uri="http://schemas.microsoft.com/office/2006/metadata/properties"/>
    <ds:schemaRef ds:uri="http://schemas.microsoft.com/office/infopath/2007/PartnerControls"/>
    <ds:schemaRef ds:uri="b7aee57a-33bc-479a-b375-2a9789967078"/>
    <ds:schemaRef ds:uri="d0d25b69-8e68-4841-9284-bd8f9504d222"/>
  </ds:schemaRefs>
</ds:datastoreItem>
</file>

<file path=customXml/itemProps2.xml><?xml version="1.0" encoding="utf-8"?>
<ds:datastoreItem xmlns:ds="http://schemas.openxmlformats.org/officeDocument/2006/customXml" ds:itemID="{553E600C-2355-4279-8CA0-29572355EF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25b69-8e68-4841-9284-bd8f9504d222"/>
    <ds:schemaRef ds:uri="b7aee57a-33bc-479a-b375-2a9789967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84093E-B3BE-4195-9EC9-45C217AF08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5982</TotalTime>
  <Words>2981</Words>
  <Application>Microsoft Office PowerPoint</Application>
  <PresentationFormat>Widescreen</PresentationFormat>
  <Paragraphs>558</Paragraphs>
  <Slides>60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SoftUni</vt:lpstr>
      <vt:lpstr>HTTP Protocol​</vt:lpstr>
      <vt:lpstr>Questions?</vt:lpstr>
      <vt:lpstr>Table of Content</vt:lpstr>
      <vt:lpstr>HTTP Basics​</vt:lpstr>
      <vt:lpstr>What is a Protocol?</vt:lpstr>
      <vt:lpstr>Hyper Text Transfer Protocol</vt:lpstr>
      <vt:lpstr>HTTP Protocol</vt:lpstr>
      <vt:lpstr>HTTP Protocol</vt:lpstr>
      <vt:lpstr>HTTP Conversation: Example</vt:lpstr>
      <vt:lpstr>URL</vt:lpstr>
      <vt:lpstr>Uniform Resource Locator (URL)</vt:lpstr>
      <vt:lpstr>URL Encoding</vt:lpstr>
      <vt:lpstr>Valid and Invalid URLs – Examples</vt:lpstr>
      <vt:lpstr>HTTP Request​</vt:lpstr>
      <vt:lpstr>HTTP Request Message</vt:lpstr>
      <vt:lpstr>HTTP Request Methods</vt:lpstr>
      <vt:lpstr>HTTP GET Request</vt:lpstr>
      <vt:lpstr>HTTP POST Request</vt:lpstr>
      <vt:lpstr>HTTP Response​</vt:lpstr>
      <vt:lpstr>HTTP Response Message</vt:lpstr>
      <vt:lpstr>HTTP Response – Example</vt:lpstr>
      <vt:lpstr>HTTP Response Status Codes</vt:lpstr>
      <vt:lpstr>HTTP Error Response – Example</vt:lpstr>
      <vt:lpstr>Browser Redirection</vt:lpstr>
      <vt:lpstr>Content-Type and Disposition</vt:lpstr>
      <vt:lpstr>MIME and Media Types</vt:lpstr>
      <vt:lpstr>What is MIME?</vt:lpstr>
      <vt:lpstr>Common MIME Media Types</vt:lpstr>
      <vt:lpstr>Routing</vt:lpstr>
      <vt:lpstr>What is Web Routing?</vt:lpstr>
      <vt:lpstr>Mapping Physical Files</vt:lpstr>
      <vt:lpstr>HTTP Tools</vt:lpstr>
      <vt:lpstr>HTTP Tools for Developers – Browser</vt:lpstr>
      <vt:lpstr>HTTP Tools for Developers</vt:lpstr>
      <vt:lpstr>Web Server</vt:lpstr>
      <vt:lpstr>What is a Web Server?</vt:lpstr>
      <vt:lpstr>Web Server Work Model</vt:lpstr>
      <vt:lpstr>Web Server Work Model</vt:lpstr>
      <vt:lpstr>Web Server Work Model</vt:lpstr>
      <vt:lpstr>Most Popular Web Servers (W3Techs) </vt:lpstr>
      <vt:lpstr>HTML Forms</vt:lpstr>
      <vt:lpstr>HTML Forms – Action Attribute</vt:lpstr>
      <vt:lpstr>HTML Forms – Method Attribute</vt:lpstr>
      <vt:lpstr>HTML Forms – Method Attribute</vt:lpstr>
      <vt:lpstr>URL Encoded Form Data – Example</vt:lpstr>
      <vt:lpstr>GET vs. POST Method</vt:lpstr>
      <vt:lpstr>HTTP/2</vt:lpstr>
      <vt:lpstr>What's HTTP/2</vt:lpstr>
      <vt:lpstr>What's New?</vt:lpstr>
      <vt:lpstr>HTTP/2 Multiplexing</vt:lpstr>
      <vt:lpstr>HTTP/2 Header Compression</vt:lpstr>
      <vt:lpstr>HTTP/2 Server Push</vt:lpstr>
      <vt:lpstr>HTTP/3</vt:lpstr>
      <vt:lpstr>What's HTTP/3</vt:lpstr>
      <vt:lpstr>What's new?</vt:lpstr>
      <vt:lpstr>Summary</vt:lpstr>
      <vt:lpstr>PowerPoint Presentation</vt:lpstr>
      <vt:lpstr>SoftUni Diamond Partners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Protocol</dc:title>
  <dc:subject>Software Development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https://about.softuni.bg/
© Software University – https://softuni.bg
Copyrighted document. Unauthorized copy, reproduction or use is not permitted.</dc:description>
  <cp:lastModifiedBy>Krasimir Tsanev</cp:lastModifiedBy>
  <cp:revision>240</cp:revision>
  <dcterms:created xsi:type="dcterms:W3CDTF">2018-05-23T13:08:44Z</dcterms:created>
  <dcterms:modified xsi:type="dcterms:W3CDTF">2024-09-10T08:43:11Z</dcterms:modified>
  <cp:category>Spring Fundamentals Couse @ SoftUni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0x010100B4E63F92689E2344800622A05AA3C338</vt:lpwstr>
  </property>
</Properties>
</file>